
<file path=[Content_Types].xml><?xml version="1.0" encoding="utf-8"?>
<Types xmlns="http://schemas.openxmlformats.org/package/2006/content-types">
  <Default Extension="xml" ContentType="application/xml"/>
  <Default Extension="WMF" ContentType="image/x-wmf"/>
  <Default Extension="jpeg" ContentType="image/jpeg"/>
  <Default Extension="jpg" ContentType="image/jpeg"/>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sldIdLst>
    <p:sldId id="256" r:id="rId2"/>
    <p:sldId id="262" r:id="rId3"/>
    <p:sldId id="266" r:id="rId4"/>
    <p:sldId id="263" r:id="rId5"/>
    <p:sldId id="264" r:id="rId6"/>
    <p:sldId id="267" r:id="rId7"/>
    <p:sldId id="265" r:id="rId8"/>
    <p:sldId id="269" r:id="rId9"/>
    <p:sldId id="270" r:id="rId10"/>
    <p:sldId id="271" r:id="rId11"/>
    <p:sldId id="273" r:id="rId12"/>
    <p:sldId id="274" r:id="rId13"/>
    <p:sldId id="275" r:id="rId14"/>
    <p:sldId id="27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39" autoAdjust="0"/>
    <p:restoredTop sz="94660"/>
  </p:normalViewPr>
  <p:slideViewPr>
    <p:cSldViewPr snapToGrid="0">
      <p:cViewPr varScale="1">
        <p:scale>
          <a:sx n="71" d="100"/>
          <a:sy n="71" d="100"/>
        </p:scale>
        <p:origin x="-96" y="-3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1EF02C2-26D9-493A-9EC0-B4911A56D6F0}" type="datetimeFigureOut">
              <a:rPr lang="en-US" smtClean="0"/>
              <a:t>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E15E3C-F02A-4808-AAC0-BF25349DA0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6708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EF02C2-26D9-493A-9EC0-B4911A56D6F0}" type="datetimeFigureOut">
              <a:rPr lang="en-US" smtClean="0"/>
              <a:t>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E15E3C-F02A-4808-AAC0-BF25349DA009}" type="slidenum">
              <a:rPr lang="en-US" smtClean="0"/>
              <a:t>‹#›</a:t>
            </a:fld>
            <a:endParaRPr lang="en-US"/>
          </a:p>
        </p:txBody>
      </p:sp>
    </p:spTree>
    <p:extLst>
      <p:ext uri="{BB962C8B-B14F-4D97-AF65-F5344CB8AC3E}">
        <p14:creationId xmlns:p14="http://schemas.microsoft.com/office/powerpoint/2010/main" val="3473193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EF02C2-26D9-493A-9EC0-B4911A56D6F0}" type="datetimeFigureOut">
              <a:rPr lang="en-US" smtClean="0"/>
              <a:t>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E15E3C-F02A-4808-AAC0-BF25349DA009}" type="slidenum">
              <a:rPr lang="en-US" smtClean="0"/>
              <a:t>‹#›</a:t>
            </a:fld>
            <a:endParaRPr lang="en-US"/>
          </a:p>
        </p:txBody>
      </p:sp>
    </p:spTree>
    <p:extLst>
      <p:ext uri="{BB962C8B-B14F-4D97-AF65-F5344CB8AC3E}">
        <p14:creationId xmlns:p14="http://schemas.microsoft.com/office/powerpoint/2010/main" val="630101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EF02C2-26D9-493A-9EC0-B4911A56D6F0}" type="datetimeFigureOut">
              <a:rPr lang="en-US" smtClean="0"/>
              <a:t>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E15E3C-F02A-4808-AAC0-BF25349DA009}" type="slidenum">
              <a:rPr lang="en-US" smtClean="0"/>
              <a:t>‹#›</a:t>
            </a:fld>
            <a:endParaRPr lang="en-US"/>
          </a:p>
        </p:txBody>
      </p:sp>
    </p:spTree>
    <p:extLst>
      <p:ext uri="{BB962C8B-B14F-4D97-AF65-F5344CB8AC3E}">
        <p14:creationId xmlns:p14="http://schemas.microsoft.com/office/powerpoint/2010/main" val="1615431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EF02C2-26D9-493A-9EC0-B4911A56D6F0}" type="datetimeFigureOut">
              <a:rPr lang="en-US" smtClean="0"/>
              <a:t>12/5/14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E15E3C-F02A-4808-AAC0-BF25349DA0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5469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1EF02C2-26D9-493A-9EC0-B4911A56D6F0}" type="datetimeFigureOut">
              <a:rPr lang="en-US" smtClean="0"/>
              <a:t>12/5/14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E15E3C-F02A-4808-AAC0-BF25349DA009}" type="slidenum">
              <a:rPr lang="en-US" smtClean="0"/>
              <a:t>‹#›</a:t>
            </a:fld>
            <a:endParaRPr lang="en-US"/>
          </a:p>
        </p:txBody>
      </p:sp>
    </p:spTree>
    <p:extLst>
      <p:ext uri="{BB962C8B-B14F-4D97-AF65-F5344CB8AC3E}">
        <p14:creationId xmlns:p14="http://schemas.microsoft.com/office/powerpoint/2010/main" val="3607089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EF02C2-26D9-493A-9EC0-B4911A56D6F0}" type="datetimeFigureOut">
              <a:rPr lang="en-US" smtClean="0"/>
              <a:t>12/5/14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E15E3C-F02A-4808-AAC0-BF25349DA009}" type="slidenum">
              <a:rPr lang="en-US" smtClean="0"/>
              <a:t>‹#›</a:t>
            </a:fld>
            <a:endParaRPr lang="en-US"/>
          </a:p>
        </p:txBody>
      </p:sp>
    </p:spTree>
    <p:extLst>
      <p:ext uri="{BB962C8B-B14F-4D97-AF65-F5344CB8AC3E}">
        <p14:creationId xmlns:p14="http://schemas.microsoft.com/office/powerpoint/2010/main" val="1717502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1EF02C2-26D9-493A-9EC0-B4911A56D6F0}" type="datetimeFigureOut">
              <a:rPr lang="en-US" smtClean="0"/>
              <a:t>12/5/14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E15E3C-F02A-4808-AAC0-BF25349DA009}" type="slidenum">
              <a:rPr lang="en-US" smtClean="0"/>
              <a:t>‹#›</a:t>
            </a:fld>
            <a:endParaRPr lang="en-US"/>
          </a:p>
        </p:txBody>
      </p:sp>
    </p:spTree>
    <p:extLst>
      <p:ext uri="{BB962C8B-B14F-4D97-AF65-F5344CB8AC3E}">
        <p14:creationId xmlns:p14="http://schemas.microsoft.com/office/powerpoint/2010/main" val="609902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1EF02C2-26D9-493A-9EC0-B4911A56D6F0}" type="datetimeFigureOut">
              <a:rPr lang="en-US" smtClean="0"/>
              <a:t>12/5/14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DE15E3C-F02A-4808-AAC0-BF25349DA009}" type="slidenum">
              <a:rPr lang="en-US" smtClean="0"/>
              <a:t>‹#›</a:t>
            </a:fld>
            <a:endParaRPr lang="en-US"/>
          </a:p>
        </p:txBody>
      </p:sp>
    </p:spTree>
    <p:extLst>
      <p:ext uri="{BB962C8B-B14F-4D97-AF65-F5344CB8AC3E}">
        <p14:creationId xmlns:p14="http://schemas.microsoft.com/office/powerpoint/2010/main" val="2698450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1EF02C2-26D9-493A-9EC0-B4911A56D6F0}" type="datetimeFigureOut">
              <a:rPr lang="en-US" smtClean="0"/>
              <a:t>12/5/14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DE15E3C-F02A-4808-AAC0-BF25349DA009}" type="slidenum">
              <a:rPr lang="en-US" smtClean="0"/>
              <a:t>‹#›</a:t>
            </a:fld>
            <a:endParaRPr lang="en-US"/>
          </a:p>
        </p:txBody>
      </p:sp>
    </p:spTree>
    <p:extLst>
      <p:ext uri="{BB962C8B-B14F-4D97-AF65-F5344CB8AC3E}">
        <p14:creationId xmlns:p14="http://schemas.microsoft.com/office/powerpoint/2010/main" val="2387636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EF02C2-26D9-493A-9EC0-B4911A56D6F0}" type="datetimeFigureOut">
              <a:rPr lang="en-US" smtClean="0"/>
              <a:t>12/5/14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E15E3C-F02A-4808-AAC0-BF25349DA009}" type="slidenum">
              <a:rPr lang="en-US" smtClean="0"/>
              <a:t>‹#›</a:t>
            </a:fld>
            <a:endParaRPr lang="en-US"/>
          </a:p>
        </p:txBody>
      </p:sp>
    </p:spTree>
    <p:extLst>
      <p:ext uri="{BB962C8B-B14F-4D97-AF65-F5344CB8AC3E}">
        <p14:creationId xmlns:p14="http://schemas.microsoft.com/office/powerpoint/2010/main" val="13142759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1EF02C2-26D9-493A-9EC0-B4911A56D6F0}" type="datetimeFigureOut">
              <a:rPr lang="en-US" smtClean="0"/>
              <a:t>12/5/14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DE15E3C-F02A-4808-AAC0-BF25349DA00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4670074"/>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08911" y="23410"/>
            <a:ext cx="6309360" cy="930402"/>
          </a:xfrm>
        </p:spPr>
        <p:txBody>
          <a:bodyPr>
            <a:normAutofit/>
          </a:bodyPr>
          <a:lstStyle/>
          <a:p>
            <a:r>
              <a:rPr lang="en-US" sz="4800" b="1" dirty="0" smtClean="0"/>
              <a:t>Jigsaw Reading</a:t>
            </a:r>
            <a:endParaRPr lang="en-US" sz="4800" b="1" dirty="0"/>
          </a:p>
        </p:txBody>
      </p:sp>
      <p:sp>
        <p:nvSpPr>
          <p:cNvPr id="4" name="TextBox 3"/>
          <p:cNvSpPr txBox="1"/>
          <p:nvPr/>
        </p:nvSpPr>
        <p:spPr>
          <a:xfrm>
            <a:off x="1431664" y="1016304"/>
            <a:ext cx="9269730" cy="1323439"/>
          </a:xfrm>
          <a:prstGeom prst="rect">
            <a:avLst/>
          </a:prstGeom>
          <a:noFill/>
        </p:spPr>
        <p:txBody>
          <a:bodyPr wrap="square" rtlCol="0">
            <a:spAutoFit/>
          </a:bodyPr>
          <a:lstStyle/>
          <a:p>
            <a:r>
              <a:rPr lang="en-US" sz="4000" dirty="0" smtClean="0">
                <a:solidFill>
                  <a:srgbClr val="FF0000"/>
                </a:solidFill>
              </a:rPr>
              <a:t>What is the best title for this article?</a:t>
            </a:r>
          </a:p>
          <a:p>
            <a:endParaRPr lang="en-US" sz="4000" dirty="0" smtClean="0">
              <a:solidFill>
                <a:srgbClr val="FF0000"/>
              </a:solidFill>
            </a:endParaRPr>
          </a:p>
        </p:txBody>
      </p:sp>
      <p:sp>
        <p:nvSpPr>
          <p:cNvPr id="5" name="TextBox 4"/>
          <p:cNvSpPr txBox="1"/>
          <p:nvPr/>
        </p:nvSpPr>
        <p:spPr>
          <a:xfrm>
            <a:off x="1161811" y="2261740"/>
            <a:ext cx="10184130" cy="1938992"/>
          </a:xfrm>
          <a:prstGeom prst="rect">
            <a:avLst/>
          </a:prstGeom>
          <a:noFill/>
        </p:spPr>
        <p:txBody>
          <a:bodyPr wrap="square" rtlCol="0">
            <a:spAutoFit/>
          </a:bodyPr>
          <a:lstStyle/>
          <a:p>
            <a:r>
              <a:rPr lang="en-US" sz="4000" dirty="0" smtClean="0"/>
              <a:t>Step 1: Work with your small group. Scan and skim the article. Fill in the information in Chinese for your assigned box.</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2982" y="4200732"/>
            <a:ext cx="2285714" cy="2285714"/>
          </a:xfrm>
          <a:prstGeom prst="rect">
            <a:avLst/>
          </a:prstGeom>
        </p:spPr>
      </p:pic>
      <p:sp>
        <p:nvSpPr>
          <p:cNvPr id="8" name="Rectangle 7"/>
          <p:cNvSpPr/>
          <p:nvPr/>
        </p:nvSpPr>
        <p:spPr>
          <a:xfrm>
            <a:off x="238373" y="6381751"/>
            <a:ext cx="1885453" cy="369332"/>
          </a:xfrm>
          <a:prstGeom prst="rect">
            <a:avLst/>
          </a:prstGeom>
        </p:spPr>
        <p:txBody>
          <a:bodyPr wrap="none">
            <a:spAutoFit/>
          </a:bodyPr>
          <a:lstStyle/>
          <a:p>
            <a:r>
              <a:rPr lang="en-US" dirty="0" smtClean="0"/>
              <a:t>Article 3 Activity 1</a:t>
            </a:r>
            <a:endParaRPr lang="en-US" dirty="0"/>
          </a:p>
        </p:txBody>
      </p:sp>
    </p:spTree>
    <p:extLst>
      <p:ext uri="{BB962C8B-B14F-4D97-AF65-F5344CB8AC3E}">
        <p14:creationId xmlns:p14="http://schemas.microsoft.com/office/powerpoint/2010/main" val="7365725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396335"/>
            <a:ext cx="7261860" cy="923330"/>
          </a:xfrm>
          <a:prstGeom prst="rect">
            <a:avLst/>
          </a:prstGeom>
        </p:spPr>
        <p:txBody>
          <a:bodyPr wrap="square">
            <a:spAutoFit/>
          </a:bodyPr>
          <a:lstStyle/>
          <a:p>
            <a:r>
              <a:rPr lang="en-US" dirty="0">
                <a:solidFill>
                  <a:srgbClr val="000000"/>
                </a:solidFill>
                <a:latin typeface="Arial" panose="020B0604020202020204" pitchFamily="34" charset="0"/>
              </a:rPr>
              <a:t>Article 3 Activity 2 (scanning, skimming, </a:t>
            </a:r>
            <a:r>
              <a:rPr lang="en-US" dirty="0" err="1" smtClean="0">
                <a:solidFill>
                  <a:srgbClr val="000000"/>
                </a:solidFill>
                <a:latin typeface="Arial" panose="020B0604020202020204" pitchFamily="34" charset="0"/>
              </a:rPr>
              <a:t>rauding</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and learning)</a:t>
            </a:r>
            <a:endParaRPr lang="en-US" b="0" dirty="0" smtClean="0">
              <a:effectLst/>
            </a:endParaRPr>
          </a:p>
          <a:p>
            <a:r>
              <a:rPr lang="en-US" dirty="0" smtClean="0"/>
              <a:t/>
            </a:r>
            <a:br>
              <a:rPr lang="en-US" dirty="0" smtClean="0"/>
            </a:br>
            <a:endParaRPr lang="en-US" dirty="0"/>
          </a:p>
        </p:txBody>
      </p:sp>
      <p:sp>
        <p:nvSpPr>
          <p:cNvPr id="3" name="Rectangle 2"/>
          <p:cNvSpPr/>
          <p:nvPr/>
        </p:nvSpPr>
        <p:spPr>
          <a:xfrm>
            <a:off x="2967990" y="82569"/>
            <a:ext cx="6096000" cy="1631216"/>
          </a:xfrm>
          <a:prstGeom prst="rect">
            <a:avLst/>
          </a:prstGeom>
        </p:spPr>
        <p:txBody>
          <a:bodyPr>
            <a:spAutoFit/>
          </a:bodyPr>
          <a:lstStyle/>
          <a:p>
            <a:r>
              <a:rPr lang="en-US" sz="2800" b="1" dirty="0">
                <a:solidFill>
                  <a:srgbClr val="000000"/>
                </a:solidFill>
                <a:latin typeface="Arial" panose="020B0604020202020204" pitchFamily="34" charset="0"/>
              </a:rPr>
              <a:t>Reading comprehension </a:t>
            </a:r>
            <a:r>
              <a:rPr lang="en-US" sz="2800" b="1" dirty="0" smtClean="0">
                <a:solidFill>
                  <a:srgbClr val="000000"/>
                </a:solidFill>
                <a:latin typeface="Arial" panose="020B0604020202020204" pitchFamily="34" charset="0"/>
              </a:rPr>
              <a:t>exercise</a:t>
            </a:r>
            <a:endParaRPr lang="en-US" sz="2800" b="0" dirty="0" smtClean="0">
              <a:effectLst/>
            </a:endParaRPr>
          </a:p>
          <a:p>
            <a:endParaRPr lang="en-US" altLang="zh-CN" sz="3600" dirty="0" smtClean="0"/>
          </a:p>
          <a:p>
            <a:r>
              <a:rPr lang="en-US" altLang="zh-CN" sz="3600" dirty="0"/>
              <a:t>5. </a:t>
            </a:r>
            <a:r>
              <a:rPr lang="zh-CN" altLang="en-US" sz="3600" dirty="0">
                <a:latin typeface="DFKai-SB" panose="03000509000000000000" pitchFamily="65" charset="-120"/>
                <a:ea typeface="DFKai-SB" panose="03000509000000000000" pitchFamily="65" charset="-120"/>
              </a:rPr>
              <a:t>作者为什么喜欢他？</a:t>
            </a:r>
            <a:endParaRPr lang="en-US" sz="3600" dirty="0">
              <a:latin typeface="DFKai-SB" panose="03000509000000000000" pitchFamily="65" charset="-120"/>
              <a:ea typeface="DFKai-SB" panose="03000509000000000000" pitchFamily="65" charset="-12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8102" y="427938"/>
            <a:ext cx="1182167" cy="2122281"/>
          </a:xfrm>
          <a:prstGeom prst="rect">
            <a:avLst/>
          </a:prstGeom>
        </p:spPr>
      </p:pic>
      <p:sp>
        <p:nvSpPr>
          <p:cNvPr id="5" name="Rectangle 4"/>
          <p:cNvSpPr/>
          <p:nvPr/>
        </p:nvSpPr>
        <p:spPr>
          <a:xfrm>
            <a:off x="2636520" y="2031415"/>
            <a:ext cx="9250680" cy="1938992"/>
          </a:xfrm>
          <a:prstGeom prst="rect">
            <a:avLst/>
          </a:prstGeom>
        </p:spPr>
        <p:txBody>
          <a:bodyPr wrap="square">
            <a:spAutoFit/>
          </a:bodyPr>
          <a:lstStyle/>
          <a:p>
            <a:r>
              <a:rPr lang="zh-CN" altLang="en-US" sz="4000" dirty="0">
                <a:solidFill>
                  <a:srgbClr val="000000"/>
                </a:solidFill>
                <a:latin typeface="DFKai-SB" panose="03000509000000000000" pitchFamily="65" charset="-120"/>
                <a:ea typeface="DFKai-SB" panose="03000509000000000000" pitchFamily="65" charset="-120"/>
              </a:rPr>
              <a:t>他不喜欢笑      他喜欢笑 </a:t>
            </a:r>
            <a:r>
              <a:rPr lang="en-US" altLang="zh-CN" sz="4000" dirty="0" smtClean="0">
                <a:solidFill>
                  <a:srgbClr val="000000"/>
                </a:solidFill>
                <a:latin typeface="DFKai-SB" panose="03000509000000000000" pitchFamily="65" charset="-120"/>
                <a:ea typeface="DFKai-SB" panose="03000509000000000000" pitchFamily="65" charset="-120"/>
              </a:rPr>
              <a:t>	 </a:t>
            </a:r>
          </a:p>
          <a:p>
            <a:endParaRPr lang="en-US" altLang="zh-CN" sz="4000" dirty="0" smtClean="0">
              <a:solidFill>
                <a:srgbClr val="000000"/>
              </a:solidFill>
              <a:latin typeface="DFKai-SB" panose="03000509000000000000" pitchFamily="65" charset="-120"/>
              <a:ea typeface="DFKai-SB" panose="03000509000000000000" pitchFamily="65" charset="-120"/>
            </a:endParaRPr>
          </a:p>
          <a:p>
            <a:r>
              <a:rPr lang="zh-CN" altLang="en-US" sz="4000" dirty="0" smtClean="0">
                <a:solidFill>
                  <a:srgbClr val="000000"/>
                </a:solidFill>
                <a:latin typeface="DFKai-SB" panose="03000509000000000000" pitchFamily="65" charset="-120"/>
                <a:ea typeface="DFKai-SB" panose="03000509000000000000" pitchFamily="65" charset="-120"/>
              </a:rPr>
              <a:t>他</a:t>
            </a:r>
            <a:r>
              <a:rPr lang="zh-CN" altLang="en-US" sz="4000" dirty="0">
                <a:solidFill>
                  <a:srgbClr val="000000"/>
                </a:solidFill>
                <a:latin typeface="DFKai-SB" panose="03000509000000000000" pitchFamily="65" charset="-120"/>
                <a:ea typeface="DFKai-SB" panose="03000509000000000000" pitchFamily="65" charset="-120"/>
              </a:rPr>
              <a:t>长得胖胖的 </a:t>
            </a:r>
            <a:r>
              <a:rPr lang="en-US" altLang="zh-CN" sz="4000" dirty="0">
                <a:solidFill>
                  <a:srgbClr val="000000"/>
                </a:solidFill>
                <a:latin typeface="DFKai-SB" panose="03000509000000000000" pitchFamily="65" charset="-120"/>
                <a:ea typeface="DFKai-SB" panose="03000509000000000000" pitchFamily="65" charset="-120"/>
              </a:rPr>
              <a:t> </a:t>
            </a:r>
            <a:r>
              <a:rPr lang="en-US" altLang="zh-CN" sz="4000" dirty="0" smtClean="0">
                <a:solidFill>
                  <a:srgbClr val="000000"/>
                </a:solidFill>
                <a:latin typeface="DFKai-SB" panose="03000509000000000000" pitchFamily="65" charset="-120"/>
                <a:ea typeface="DFKai-SB" panose="03000509000000000000" pitchFamily="65" charset="-120"/>
              </a:rPr>
              <a:t>  </a:t>
            </a:r>
            <a:r>
              <a:rPr lang="zh-CN" altLang="en-US" sz="4000" dirty="0" smtClean="0">
                <a:solidFill>
                  <a:srgbClr val="000000"/>
                </a:solidFill>
                <a:latin typeface="DFKai-SB" panose="03000509000000000000" pitchFamily="65" charset="-120"/>
                <a:ea typeface="DFKai-SB" panose="03000509000000000000" pitchFamily="65" charset="-120"/>
              </a:rPr>
              <a:t>他们</a:t>
            </a:r>
            <a:r>
              <a:rPr lang="zh-CN" altLang="en-US" sz="4000" dirty="0">
                <a:solidFill>
                  <a:srgbClr val="000000"/>
                </a:solidFill>
                <a:latin typeface="DFKai-SB" panose="03000509000000000000" pitchFamily="65" charset="-120"/>
                <a:ea typeface="DFKai-SB" panose="03000509000000000000" pitchFamily="65" charset="-120"/>
              </a:rPr>
              <a:t>有一样的爱好   </a:t>
            </a:r>
            <a:r>
              <a:rPr lang="zh-CN" altLang="en-US" sz="4000" dirty="0">
                <a:solidFill>
                  <a:srgbClr val="000000"/>
                </a:solidFill>
                <a:latin typeface="Arial" panose="020B0604020202020204" pitchFamily="34" charset="0"/>
              </a:rPr>
              <a:t> </a:t>
            </a:r>
            <a:endParaRPr lang="en-US" sz="4000" dirty="0"/>
          </a:p>
        </p:txBody>
      </p:sp>
      <p:sp>
        <p:nvSpPr>
          <p:cNvPr id="8" name="Oval 7"/>
          <p:cNvSpPr/>
          <p:nvPr/>
        </p:nvSpPr>
        <p:spPr>
          <a:xfrm>
            <a:off x="6681265" y="3192763"/>
            <a:ext cx="4424270" cy="109527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681265" y="1917290"/>
            <a:ext cx="2526030" cy="97137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22594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396335"/>
            <a:ext cx="7261860" cy="923330"/>
          </a:xfrm>
          <a:prstGeom prst="rect">
            <a:avLst/>
          </a:prstGeom>
        </p:spPr>
        <p:txBody>
          <a:bodyPr wrap="square">
            <a:spAutoFit/>
          </a:bodyPr>
          <a:lstStyle/>
          <a:p>
            <a:r>
              <a:rPr lang="en-US" dirty="0">
                <a:solidFill>
                  <a:srgbClr val="000000"/>
                </a:solidFill>
                <a:latin typeface="Arial" panose="020B0604020202020204" pitchFamily="34" charset="0"/>
              </a:rPr>
              <a:t>Article 3 Activity 2 (scanning, skimming, </a:t>
            </a:r>
            <a:r>
              <a:rPr lang="en-US" dirty="0" err="1" smtClean="0">
                <a:solidFill>
                  <a:srgbClr val="000000"/>
                </a:solidFill>
                <a:latin typeface="Arial" panose="020B0604020202020204" pitchFamily="34" charset="0"/>
              </a:rPr>
              <a:t>rauding</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and learning)</a:t>
            </a:r>
            <a:endParaRPr lang="en-US" b="0" dirty="0" smtClean="0">
              <a:effectLst/>
            </a:endParaRPr>
          </a:p>
          <a:p>
            <a:r>
              <a:rPr lang="en-US" dirty="0" smtClean="0"/>
              <a:t/>
            </a:r>
            <a:br>
              <a:rPr lang="en-US" dirty="0" smtClean="0"/>
            </a:br>
            <a:endParaRPr lang="en-US" dirty="0"/>
          </a:p>
        </p:txBody>
      </p:sp>
      <p:sp>
        <p:nvSpPr>
          <p:cNvPr id="3" name="Rectangle 2"/>
          <p:cNvSpPr/>
          <p:nvPr/>
        </p:nvSpPr>
        <p:spPr>
          <a:xfrm>
            <a:off x="2747870" y="47533"/>
            <a:ext cx="6096000" cy="1077218"/>
          </a:xfrm>
          <a:prstGeom prst="rect">
            <a:avLst/>
          </a:prstGeom>
        </p:spPr>
        <p:txBody>
          <a:bodyPr>
            <a:spAutoFit/>
          </a:bodyPr>
          <a:lstStyle/>
          <a:p>
            <a:r>
              <a:rPr lang="en-US" sz="2800" b="1" dirty="0">
                <a:solidFill>
                  <a:srgbClr val="000000"/>
                </a:solidFill>
                <a:latin typeface="Arial" panose="020B0604020202020204" pitchFamily="34" charset="0"/>
              </a:rPr>
              <a:t>Reading comprehension </a:t>
            </a:r>
            <a:r>
              <a:rPr lang="en-US" sz="2800" b="1" dirty="0" smtClean="0">
                <a:solidFill>
                  <a:srgbClr val="000000"/>
                </a:solidFill>
                <a:latin typeface="Arial" panose="020B0604020202020204" pitchFamily="34" charset="0"/>
              </a:rPr>
              <a:t>exercise</a:t>
            </a:r>
            <a:endParaRPr lang="en-US" sz="2800" b="0" dirty="0" smtClean="0">
              <a:effectLst/>
            </a:endParaRPr>
          </a:p>
          <a:p>
            <a:endParaRPr lang="en-US" altLang="zh-CN" sz="36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8102" y="427938"/>
            <a:ext cx="1182167" cy="2122281"/>
          </a:xfrm>
          <a:prstGeom prst="rect">
            <a:avLst/>
          </a:prstGeom>
        </p:spPr>
      </p:pic>
      <p:sp>
        <p:nvSpPr>
          <p:cNvPr id="9" name="Rectangle 8"/>
          <p:cNvSpPr/>
          <p:nvPr/>
        </p:nvSpPr>
        <p:spPr>
          <a:xfrm>
            <a:off x="2457450" y="1489078"/>
            <a:ext cx="9121140" cy="2369880"/>
          </a:xfrm>
          <a:prstGeom prst="rect">
            <a:avLst/>
          </a:prstGeom>
        </p:spPr>
        <p:txBody>
          <a:bodyPr wrap="square">
            <a:spAutoFit/>
          </a:bodyPr>
          <a:lstStyle/>
          <a:p>
            <a:r>
              <a:rPr lang="en-US" sz="2800" dirty="0">
                <a:solidFill>
                  <a:srgbClr val="000000"/>
                </a:solidFill>
                <a:latin typeface="Arial" panose="020B0604020202020204" pitchFamily="34" charset="0"/>
              </a:rPr>
              <a:t>6. Underline the keywords and structures in this article. </a:t>
            </a:r>
            <a:endParaRPr lang="en-US" sz="2800" b="0" dirty="0" smtClean="0">
              <a:effectLst/>
            </a:endParaRPr>
          </a:p>
          <a:p>
            <a:endParaRPr lang="en-US" sz="2800" dirty="0" smtClean="0">
              <a:solidFill>
                <a:srgbClr val="000000"/>
              </a:solidFill>
              <a:latin typeface="Arial" panose="020B0604020202020204" pitchFamily="34" charset="0"/>
            </a:endParaRPr>
          </a:p>
          <a:p>
            <a:r>
              <a:rPr lang="en-US" sz="2800" dirty="0" smtClean="0">
                <a:solidFill>
                  <a:srgbClr val="000000"/>
                </a:solidFill>
                <a:latin typeface="+mj-lt"/>
                <a:ea typeface="DFKai-SB" panose="03000509000000000000" pitchFamily="65" charset="-120"/>
              </a:rPr>
              <a:t>(</a:t>
            </a:r>
            <a:r>
              <a:rPr lang="zh-CN" altLang="en-US" sz="2800" dirty="0">
                <a:solidFill>
                  <a:srgbClr val="000000"/>
                </a:solidFill>
                <a:latin typeface="+mj-lt"/>
                <a:ea typeface="DFKai-SB" panose="03000509000000000000" pitchFamily="65" charset="-120"/>
              </a:rPr>
              <a:t>认识的，刚来，</a:t>
            </a:r>
            <a:r>
              <a:rPr lang="en-US" sz="2800" dirty="0">
                <a:solidFill>
                  <a:srgbClr val="000000"/>
                </a:solidFill>
                <a:latin typeface="+mj-lt"/>
                <a:ea typeface="DFKai-SB" panose="03000509000000000000" pitchFamily="65" charset="-120"/>
              </a:rPr>
              <a:t>adjective</a:t>
            </a:r>
            <a:r>
              <a:rPr lang="zh-CN" altLang="en-US" sz="2800" dirty="0">
                <a:solidFill>
                  <a:srgbClr val="000000"/>
                </a:solidFill>
                <a:latin typeface="+mj-lt"/>
                <a:ea typeface="DFKai-SB" panose="03000509000000000000" pitchFamily="65" charset="-120"/>
              </a:rPr>
              <a:t>的， 因为所以，的时候</a:t>
            </a:r>
            <a:r>
              <a:rPr lang="zh-CN" altLang="en-US" sz="2800" dirty="0" smtClean="0">
                <a:solidFill>
                  <a:srgbClr val="000000"/>
                </a:solidFill>
                <a:latin typeface="+mj-lt"/>
                <a:ea typeface="DFKai-SB" panose="03000509000000000000" pitchFamily="65" charset="-120"/>
              </a:rPr>
              <a:t>，</a:t>
            </a:r>
            <a:endParaRPr lang="en-US" altLang="zh-CN" sz="2800" dirty="0" smtClean="0">
              <a:solidFill>
                <a:srgbClr val="000000"/>
              </a:solidFill>
              <a:latin typeface="+mj-lt"/>
              <a:ea typeface="DFKai-SB" panose="03000509000000000000" pitchFamily="65" charset="-120"/>
            </a:endParaRPr>
          </a:p>
          <a:p>
            <a:r>
              <a:rPr lang="zh-CN" altLang="en-US" sz="2800" dirty="0" smtClean="0">
                <a:solidFill>
                  <a:srgbClr val="000000"/>
                </a:solidFill>
                <a:latin typeface="+mj-lt"/>
                <a:ea typeface="DFKai-SB" panose="03000509000000000000" pitchFamily="65" charset="-120"/>
              </a:rPr>
              <a:t>不但</a:t>
            </a:r>
            <a:r>
              <a:rPr lang="zh-CN" altLang="en-US" sz="2800" dirty="0">
                <a:solidFill>
                  <a:srgbClr val="000000"/>
                </a:solidFill>
                <a:latin typeface="+mj-lt"/>
                <a:ea typeface="DFKai-SB" panose="03000509000000000000" pitchFamily="65" charset="-120"/>
              </a:rPr>
              <a:t>而且，最，一起，成为）</a:t>
            </a:r>
            <a:endParaRPr lang="zh-CN" altLang="en-US" sz="2800" b="0" dirty="0" smtClean="0">
              <a:effectLst/>
              <a:latin typeface="+mj-lt"/>
              <a:ea typeface="DFKai-SB" panose="03000509000000000000" pitchFamily="65" charset="-120"/>
            </a:endParaRPr>
          </a:p>
          <a:p>
            <a:r>
              <a:rPr lang="zh-CN" altLang="en-US" b="0" dirty="0" smtClean="0">
                <a:effectLst/>
                <a:latin typeface="+mj-lt"/>
                <a:ea typeface="DFKai-SB" panose="03000509000000000000" pitchFamily="65" charset="-120"/>
              </a:rPr>
              <a:t/>
            </a:r>
            <a:br>
              <a:rPr lang="zh-CN" altLang="en-US" b="0" dirty="0" smtClean="0">
                <a:effectLst/>
                <a:latin typeface="+mj-lt"/>
                <a:ea typeface="DFKai-SB" panose="03000509000000000000" pitchFamily="65" charset="-120"/>
              </a:rPr>
            </a:br>
            <a:endParaRPr lang="en-US" dirty="0">
              <a:latin typeface="+mj-lt"/>
              <a:ea typeface="DFKai-SB" panose="03000509000000000000" pitchFamily="65" charset="-120"/>
            </a:endParaRPr>
          </a:p>
        </p:txBody>
      </p:sp>
    </p:spTree>
    <p:extLst>
      <p:ext uri="{BB962C8B-B14F-4D97-AF65-F5344CB8AC3E}">
        <p14:creationId xmlns:p14="http://schemas.microsoft.com/office/powerpoint/2010/main" val="363960262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396335"/>
            <a:ext cx="7261860" cy="923330"/>
          </a:xfrm>
          <a:prstGeom prst="rect">
            <a:avLst/>
          </a:prstGeom>
        </p:spPr>
        <p:txBody>
          <a:bodyPr wrap="square">
            <a:spAutoFit/>
          </a:bodyPr>
          <a:lstStyle/>
          <a:p>
            <a:r>
              <a:rPr lang="en-US" dirty="0">
                <a:solidFill>
                  <a:srgbClr val="000000"/>
                </a:solidFill>
                <a:latin typeface="Arial" panose="020B0604020202020204" pitchFamily="34" charset="0"/>
              </a:rPr>
              <a:t>Article 3 Activity 2 (scanning, skimming, </a:t>
            </a:r>
            <a:r>
              <a:rPr lang="en-US" dirty="0" err="1" smtClean="0">
                <a:solidFill>
                  <a:srgbClr val="000000"/>
                </a:solidFill>
                <a:latin typeface="Arial" panose="020B0604020202020204" pitchFamily="34" charset="0"/>
              </a:rPr>
              <a:t>rauding</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and learning)</a:t>
            </a:r>
            <a:endParaRPr lang="en-US" b="0" dirty="0" smtClean="0">
              <a:effectLst/>
            </a:endParaRPr>
          </a:p>
          <a:p>
            <a:r>
              <a:rPr lang="en-US" dirty="0" smtClean="0"/>
              <a:t/>
            </a:r>
            <a:br>
              <a:rPr lang="en-US" dirty="0" smtClean="0"/>
            </a:br>
            <a:endParaRPr lang="en-US" dirty="0"/>
          </a:p>
        </p:txBody>
      </p:sp>
      <p:sp>
        <p:nvSpPr>
          <p:cNvPr id="3" name="Rectangle 2"/>
          <p:cNvSpPr/>
          <p:nvPr/>
        </p:nvSpPr>
        <p:spPr>
          <a:xfrm>
            <a:off x="2747870" y="47533"/>
            <a:ext cx="6096000" cy="1077218"/>
          </a:xfrm>
          <a:prstGeom prst="rect">
            <a:avLst/>
          </a:prstGeom>
        </p:spPr>
        <p:txBody>
          <a:bodyPr>
            <a:spAutoFit/>
          </a:bodyPr>
          <a:lstStyle/>
          <a:p>
            <a:r>
              <a:rPr lang="en-US" sz="2800" b="1" dirty="0">
                <a:solidFill>
                  <a:srgbClr val="000000"/>
                </a:solidFill>
                <a:latin typeface="Arial" panose="020B0604020202020204" pitchFamily="34" charset="0"/>
              </a:rPr>
              <a:t>Reading comprehension </a:t>
            </a:r>
            <a:r>
              <a:rPr lang="en-US" sz="2800" b="1" dirty="0" smtClean="0">
                <a:solidFill>
                  <a:srgbClr val="000000"/>
                </a:solidFill>
                <a:latin typeface="Arial" panose="020B0604020202020204" pitchFamily="34" charset="0"/>
              </a:rPr>
              <a:t>exercise</a:t>
            </a:r>
            <a:endParaRPr lang="en-US" sz="2800" b="0" dirty="0" smtClean="0">
              <a:effectLst/>
            </a:endParaRPr>
          </a:p>
          <a:p>
            <a:endParaRPr lang="en-US" altLang="zh-CN" sz="36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7046" y="328943"/>
            <a:ext cx="1182167" cy="2122281"/>
          </a:xfrm>
          <a:prstGeom prst="rect">
            <a:avLst/>
          </a:prstGeom>
        </p:spPr>
      </p:pic>
      <p:sp>
        <p:nvSpPr>
          <p:cNvPr id="9" name="Rectangle 8"/>
          <p:cNvSpPr/>
          <p:nvPr/>
        </p:nvSpPr>
        <p:spPr>
          <a:xfrm>
            <a:off x="2388870" y="628393"/>
            <a:ext cx="9121140" cy="6247864"/>
          </a:xfrm>
          <a:prstGeom prst="rect">
            <a:avLst/>
          </a:prstGeom>
        </p:spPr>
        <p:txBody>
          <a:bodyPr wrap="square">
            <a:spAutoFit/>
          </a:bodyPr>
          <a:lstStyle/>
          <a:p>
            <a:r>
              <a:rPr lang="en-US" sz="2800" dirty="0"/>
              <a:t>7. Sequence the </a:t>
            </a:r>
            <a:r>
              <a:rPr lang="en-US" sz="2800" dirty="0" smtClean="0"/>
              <a:t>event: rearrange </a:t>
            </a:r>
            <a:r>
              <a:rPr lang="en-US" sz="2800" dirty="0"/>
              <a:t>the following </a:t>
            </a:r>
            <a:r>
              <a:rPr lang="en-US" sz="2800" dirty="0" smtClean="0"/>
              <a:t>sentences</a:t>
            </a:r>
          </a:p>
          <a:p>
            <a:endParaRPr lang="en-US" sz="2800" b="0" dirty="0" smtClean="0">
              <a:effectLst/>
            </a:endParaRPr>
          </a:p>
          <a:p>
            <a:pPr marL="457200" indent="-457200" fontAlgn="base">
              <a:buFont typeface="Wingdings" panose="05000000000000000000" pitchFamily="2" charset="2"/>
              <a:buChar char="q"/>
            </a:pPr>
            <a:r>
              <a:rPr lang="zh-CN" altLang="en-US" sz="2800" dirty="0" smtClean="0">
                <a:latin typeface="DFKai-SB" panose="03000509000000000000" pitchFamily="65" charset="-120"/>
                <a:ea typeface="DFKai-SB" panose="03000509000000000000" pitchFamily="65" charset="-120"/>
              </a:rPr>
              <a:t>我</a:t>
            </a:r>
            <a:r>
              <a:rPr lang="zh-CN" altLang="en-US" sz="2800" dirty="0">
                <a:latin typeface="DFKai-SB" panose="03000509000000000000" pitchFamily="65" charset="-120"/>
                <a:ea typeface="DFKai-SB" panose="03000509000000000000" pitchFamily="65" charset="-120"/>
              </a:rPr>
              <a:t>和他成为了</a:t>
            </a:r>
            <a:r>
              <a:rPr lang="zh-CN" altLang="en-US" sz="2800" dirty="0" smtClean="0">
                <a:latin typeface="DFKai-SB" panose="03000509000000000000" pitchFamily="65" charset="-120"/>
                <a:ea typeface="DFKai-SB" panose="03000509000000000000" pitchFamily="65" charset="-120"/>
              </a:rPr>
              <a:t>好朋友</a:t>
            </a:r>
            <a:endParaRPr lang="en-US" altLang="zh-CN" sz="2800" dirty="0" smtClean="0">
              <a:latin typeface="DFKai-SB" panose="03000509000000000000" pitchFamily="65" charset="-120"/>
              <a:ea typeface="DFKai-SB" panose="03000509000000000000" pitchFamily="65" charset="-120"/>
            </a:endParaRPr>
          </a:p>
          <a:p>
            <a:pPr marL="457200" indent="-457200" fontAlgn="base">
              <a:buFont typeface="Wingdings" panose="05000000000000000000" pitchFamily="2" charset="2"/>
              <a:buChar char="q"/>
            </a:pPr>
            <a:r>
              <a:rPr lang="zh-CN" altLang="en-US" sz="2800" dirty="0" smtClean="0">
                <a:latin typeface="DFKai-SB" panose="03000509000000000000" pitchFamily="65" charset="-120"/>
                <a:ea typeface="DFKai-SB" panose="03000509000000000000" pitchFamily="65" charset="-120"/>
              </a:rPr>
              <a:t>我们</a:t>
            </a:r>
            <a:r>
              <a:rPr lang="zh-CN" altLang="en-US" sz="2800" dirty="0">
                <a:latin typeface="DFKai-SB" panose="03000509000000000000" pitchFamily="65" charset="-120"/>
                <a:ea typeface="DFKai-SB" panose="03000509000000000000" pitchFamily="65" charset="-120"/>
              </a:rPr>
              <a:t>是在二年级认识</a:t>
            </a:r>
            <a:r>
              <a:rPr lang="zh-CN" altLang="en-US" sz="2800" dirty="0" smtClean="0">
                <a:latin typeface="DFKai-SB" panose="03000509000000000000" pitchFamily="65" charset="-120"/>
                <a:ea typeface="DFKai-SB" panose="03000509000000000000" pitchFamily="65" charset="-120"/>
              </a:rPr>
              <a:t>的</a:t>
            </a:r>
            <a:endParaRPr lang="en-US" altLang="zh-CN" sz="2800" dirty="0" smtClean="0">
              <a:latin typeface="DFKai-SB" panose="03000509000000000000" pitchFamily="65" charset="-120"/>
              <a:ea typeface="DFKai-SB" panose="03000509000000000000" pitchFamily="65" charset="-120"/>
            </a:endParaRPr>
          </a:p>
          <a:p>
            <a:pPr marL="457200" indent="-457200" fontAlgn="base">
              <a:buFont typeface="Wingdings" panose="05000000000000000000" pitchFamily="2" charset="2"/>
              <a:buChar char="q"/>
            </a:pPr>
            <a:r>
              <a:rPr lang="zh-CN" altLang="en-US" sz="2800" dirty="0" smtClean="0">
                <a:latin typeface="DFKai-SB" panose="03000509000000000000" pitchFamily="65" charset="-120"/>
                <a:ea typeface="DFKai-SB" panose="03000509000000000000" pitchFamily="65" charset="-120"/>
              </a:rPr>
              <a:t>我</a:t>
            </a:r>
            <a:r>
              <a:rPr lang="zh-CN" altLang="en-US" sz="2800" dirty="0">
                <a:latin typeface="DFKai-SB" panose="03000509000000000000" pitchFamily="65" charset="-120"/>
                <a:ea typeface="DFKai-SB" panose="03000509000000000000" pitchFamily="65" charset="-120"/>
              </a:rPr>
              <a:t>和他一起</a:t>
            </a:r>
            <a:r>
              <a:rPr lang="zh-CN" altLang="en-US" sz="2800" dirty="0" smtClean="0">
                <a:latin typeface="DFKai-SB" panose="03000509000000000000" pitchFamily="65" charset="-120"/>
                <a:ea typeface="DFKai-SB" panose="03000509000000000000" pitchFamily="65" charset="-120"/>
              </a:rPr>
              <a:t>聊天</a:t>
            </a:r>
            <a:endParaRPr lang="en-US" altLang="zh-CN" sz="2800" dirty="0" smtClean="0">
              <a:latin typeface="DFKai-SB" panose="03000509000000000000" pitchFamily="65" charset="-120"/>
              <a:ea typeface="DFKai-SB" panose="03000509000000000000" pitchFamily="65" charset="-120"/>
            </a:endParaRPr>
          </a:p>
          <a:p>
            <a:pPr marL="457200" indent="-457200" fontAlgn="base">
              <a:buFont typeface="Wingdings" panose="05000000000000000000" pitchFamily="2" charset="2"/>
              <a:buChar char="q"/>
            </a:pPr>
            <a:r>
              <a:rPr lang="zh-CN" altLang="en-US" sz="2800" dirty="0" smtClean="0">
                <a:latin typeface="DFKai-SB" panose="03000509000000000000" pitchFamily="65" charset="-120"/>
                <a:ea typeface="DFKai-SB" panose="03000509000000000000" pitchFamily="65" charset="-120"/>
              </a:rPr>
              <a:t>我们</a:t>
            </a:r>
            <a:r>
              <a:rPr lang="zh-CN" altLang="en-US" sz="2800" dirty="0">
                <a:latin typeface="DFKai-SB" panose="03000509000000000000" pitchFamily="65" charset="-120"/>
                <a:ea typeface="DFKai-SB" panose="03000509000000000000" pitchFamily="65" charset="-120"/>
              </a:rPr>
              <a:t>班刚来了两位新</a:t>
            </a:r>
            <a:r>
              <a:rPr lang="zh-CN" altLang="en-US" sz="2800" dirty="0" smtClean="0">
                <a:latin typeface="DFKai-SB" panose="03000509000000000000" pitchFamily="65" charset="-120"/>
                <a:ea typeface="DFKai-SB" panose="03000509000000000000" pitchFamily="65" charset="-120"/>
              </a:rPr>
              <a:t>同学</a:t>
            </a:r>
            <a:endParaRPr lang="en-US" altLang="zh-CN" sz="2800" dirty="0" smtClean="0">
              <a:latin typeface="DFKai-SB" panose="03000509000000000000" pitchFamily="65" charset="-120"/>
              <a:ea typeface="DFKai-SB" panose="03000509000000000000" pitchFamily="65" charset="-120"/>
            </a:endParaRPr>
          </a:p>
          <a:p>
            <a:pPr marL="457200" indent="-457200" fontAlgn="base">
              <a:buFont typeface="Wingdings" panose="05000000000000000000" pitchFamily="2" charset="2"/>
              <a:buChar char="q"/>
            </a:pPr>
            <a:r>
              <a:rPr lang="zh-CN" altLang="en-US" sz="2800" dirty="0" smtClean="0">
                <a:latin typeface="DFKai-SB" panose="03000509000000000000" pitchFamily="65" charset="-120"/>
                <a:ea typeface="DFKai-SB" panose="03000509000000000000" pitchFamily="65" charset="-120"/>
              </a:rPr>
              <a:t>因为</a:t>
            </a:r>
            <a:r>
              <a:rPr lang="zh-CN" altLang="en-US" sz="2800" dirty="0">
                <a:latin typeface="DFKai-SB" panose="03000509000000000000" pitchFamily="65" charset="-120"/>
                <a:ea typeface="DFKai-SB" panose="03000509000000000000" pitchFamily="65" charset="-120"/>
              </a:rPr>
              <a:t>罗伯特刚来，没有人和他</a:t>
            </a:r>
            <a:r>
              <a:rPr lang="zh-CN" altLang="en-US" sz="2800" dirty="0" smtClean="0">
                <a:latin typeface="DFKai-SB" panose="03000509000000000000" pitchFamily="65" charset="-120"/>
                <a:ea typeface="DFKai-SB" panose="03000509000000000000" pitchFamily="65" charset="-120"/>
              </a:rPr>
              <a:t>玩</a:t>
            </a:r>
            <a:endParaRPr lang="en-US" altLang="zh-CN" sz="2800" dirty="0" smtClean="0">
              <a:latin typeface="DFKai-SB" panose="03000509000000000000" pitchFamily="65" charset="-120"/>
              <a:ea typeface="DFKai-SB" panose="03000509000000000000" pitchFamily="65" charset="-120"/>
            </a:endParaRPr>
          </a:p>
          <a:p>
            <a:pPr marL="457200" indent="-457200" fontAlgn="base">
              <a:buFont typeface="Wingdings" panose="05000000000000000000" pitchFamily="2" charset="2"/>
              <a:buChar char="q"/>
            </a:pPr>
            <a:r>
              <a:rPr lang="zh-CN" altLang="en-US" sz="2800" dirty="0" smtClean="0">
                <a:latin typeface="DFKai-SB" panose="03000509000000000000" pitchFamily="65" charset="-120"/>
                <a:ea typeface="DFKai-SB" panose="03000509000000000000" pitchFamily="65" charset="-120"/>
              </a:rPr>
              <a:t>因为</a:t>
            </a:r>
            <a:r>
              <a:rPr lang="zh-CN" altLang="en-US" sz="2800" dirty="0">
                <a:latin typeface="DFKai-SB" panose="03000509000000000000" pitchFamily="65" charset="-120"/>
                <a:ea typeface="DFKai-SB" panose="03000509000000000000" pitchFamily="65" charset="-120"/>
              </a:rPr>
              <a:t>他很喜欢笑， 所以我很喜欢他 </a:t>
            </a:r>
            <a:endParaRPr lang="en-US" altLang="zh-CN" sz="2800" dirty="0" smtClean="0">
              <a:latin typeface="DFKai-SB" panose="03000509000000000000" pitchFamily="65" charset="-120"/>
              <a:ea typeface="DFKai-SB" panose="03000509000000000000" pitchFamily="65" charset="-120"/>
            </a:endParaRPr>
          </a:p>
          <a:p>
            <a:pPr marL="457200" indent="-457200" fontAlgn="base">
              <a:buFont typeface="Wingdings" panose="05000000000000000000" pitchFamily="2" charset="2"/>
              <a:buChar char="q"/>
            </a:pPr>
            <a:r>
              <a:rPr lang="zh-CN" altLang="en-US" sz="2800" dirty="0" smtClean="0">
                <a:latin typeface="DFKai-SB" panose="03000509000000000000" pitchFamily="65" charset="-120"/>
                <a:ea typeface="DFKai-SB" panose="03000509000000000000" pitchFamily="65" charset="-120"/>
              </a:rPr>
              <a:t>发现我们</a:t>
            </a:r>
            <a:r>
              <a:rPr lang="zh-CN" altLang="en-US" sz="2800" dirty="0">
                <a:latin typeface="DFKai-SB" panose="03000509000000000000" pitchFamily="65" charset="-120"/>
                <a:ea typeface="DFKai-SB" panose="03000509000000000000" pitchFamily="65" charset="-120"/>
              </a:rPr>
              <a:t>有很多一样的</a:t>
            </a:r>
            <a:r>
              <a:rPr lang="zh-CN" altLang="en-US" sz="2800" dirty="0" smtClean="0">
                <a:latin typeface="DFKai-SB" panose="03000509000000000000" pitchFamily="65" charset="-120"/>
                <a:ea typeface="DFKai-SB" panose="03000509000000000000" pitchFamily="65" charset="-120"/>
              </a:rPr>
              <a:t>爱好</a:t>
            </a:r>
            <a:endParaRPr lang="en-US" altLang="zh-CN" sz="2800" dirty="0" smtClean="0">
              <a:latin typeface="DFKai-SB" panose="03000509000000000000" pitchFamily="65" charset="-120"/>
              <a:ea typeface="DFKai-SB" panose="03000509000000000000" pitchFamily="65" charset="-120"/>
            </a:endParaRPr>
          </a:p>
          <a:p>
            <a:pPr marL="457200" indent="-457200" fontAlgn="base">
              <a:buFont typeface="Wingdings" panose="05000000000000000000" pitchFamily="2" charset="2"/>
              <a:buChar char="q"/>
            </a:pPr>
            <a:r>
              <a:rPr lang="zh-CN" altLang="en-US" sz="2800" dirty="0" smtClean="0">
                <a:latin typeface="DFKai-SB" panose="03000509000000000000" pitchFamily="65" charset="-120"/>
                <a:ea typeface="DFKai-SB" panose="03000509000000000000" pitchFamily="65" charset="-120"/>
              </a:rPr>
              <a:t>我知道他</a:t>
            </a:r>
            <a:r>
              <a:rPr lang="zh-CN" altLang="en-US" sz="2800" dirty="0">
                <a:latin typeface="DFKai-SB" panose="03000509000000000000" pitchFamily="65" charset="-120"/>
                <a:ea typeface="DFKai-SB" panose="03000509000000000000" pitchFamily="65" charset="-120"/>
              </a:rPr>
              <a:t>最喜欢打</a:t>
            </a:r>
            <a:r>
              <a:rPr lang="zh-CN" altLang="en-US" sz="2800" dirty="0" smtClean="0">
                <a:latin typeface="DFKai-SB" panose="03000509000000000000" pitchFamily="65" charset="-120"/>
                <a:ea typeface="DFKai-SB" panose="03000509000000000000" pitchFamily="65" charset="-120"/>
              </a:rPr>
              <a:t>桌球</a:t>
            </a:r>
            <a:endParaRPr lang="en-US" altLang="zh-CN" sz="2800" dirty="0" smtClean="0">
              <a:latin typeface="DFKai-SB" panose="03000509000000000000" pitchFamily="65" charset="-120"/>
              <a:ea typeface="DFKai-SB" panose="03000509000000000000" pitchFamily="65" charset="-120"/>
            </a:endParaRPr>
          </a:p>
          <a:p>
            <a:pPr marL="457200" indent="-457200" fontAlgn="base">
              <a:buFont typeface="Wingdings" panose="05000000000000000000" pitchFamily="2" charset="2"/>
              <a:buChar char="q"/>
            </a:pPr>
            <a:r>
              <a:rPr lang="zh-CN" altLang="en-US" sz="2800" dirty="0" smtClean="0">
                <a:latin typeface="DFKai-SB" panose="03000509000000000000" pitchFamily="65" charset="-120"/>
                <a:ea typeface="DFKai-SB" panose="03000509000000000000" pitchFamily="65" charset="-120"/>
              </a:rPr>
              <a:t>我们</a:t>
            </a:r>
            <a:r>
              <a:rPr lang="zh-CN" altLang="en-US" sz="2800" dirty="0">
                <a:latin typeface="DFKai-SB" panose="03000509000000000000" pitchFamily="65" charset="-120"/>
                <a:ea typeface="DFKai-SB" panose="03000509000000000000" pitchFamily="65" charset="-120"/>
              </a:rPr>
              <a:t>常常一起去打</a:t>
            </a:r>
            <a:r>
              <a:rPr lang="zh-CN" altLang="en-US" sz="2800" dirty="0" smtClean="0">
                <a:latin typeface="DFKai-SB" panose="03000509000000000000" pitchFamily="65" charset="-120"/>
                <a:ea typeface="DFKai-SB" panose="03000509000000000000" pitchFamily="65" charset="-120"/>
              </a:rPr>
              <a:t>桌球</a:t>
            </a:r>
            <a:endParaRPr lang="en-US" altLang="zh-CN" sz="2800" dirty="0" smtClean="0">
              <a:latin typeface="DFKai-SB" panose="03000509000000000000" pitchFamily="65" charset="-120"/>
              <a:ea typeface="DFKai-SB" panose="03000509000000000000" pitchFamily="65" charset="-120"/>
            </a:endParaRPr>
          </a:p>
          <a:p>
            <a:pPr marL="457200" indent="-457200" fontAlgn="base">
              <a:buFont typeface="Wingdings" panose="05000000000000000000" pitchFamily="2" charset="2"/>
              <a:buChar char="q"/>
            </a:pPr>
            <a:r>
              <a:rPr lang="zh-CN" altLang="en-US" sz="2800" dirty="0" smtClean="0">
                <a:latin typeface="DFKai-SB" panose="03000509000000000000" pitchFamily="65" charset="-120"/>
                <a:ea typeface="DFKai-SB" panose="03000509000000000000" pitchFamily="65" charset="-120"/>
              </a:rPr>
              <a:t>那</a:t>
            </a:r>
            <a:r>
              <a:rPr lang="zh-CN" altLang="en-US" sz="2800" dirty="0">
                <a:latin typeface="DFKai-SB" panose="03000509000000000000" pitchFamily="65" charset="-120"/>
                <a:ea typeface="DFKai-SB" panose="03000509000000000000" pitchFamily="65" charset="-120"/>
              </a:rPr>
              <a:t>天上体育课的时候</a:t>
            </a:r>
          </a:p>
          <a:p>
            <a:endParaRPr lang="en-US" sz="2800" dirty="0" smtClean="0">
              <a:solidFill>
                <a:srgbClr val="000000"/>
              </a:solidFill>
              <a:latin typeface="Arial" panose="020B0604020202020204" pitchFamily="34" charset="0"/>
            </a:endParaRPr>
          </a:p>
          <a:p>
            <a:r>
              <a:rPr lang="zh-CN" altLang="en-US" b="0" dirty="0" smtClean="0">
                <a:effectLst/>
                <a:latin typeface="+mj-lt"/>
                <a:ea typeface="DFKai-SB" panose="03000509000000000000" pitchFamily="65" charset="-120"/>
              </a:rPr>
              <a:t/>
            </a:r>
            <a:br>
              <a:rPr lang="zh-CN" altLang="en-US" b="0" dirty="0" smtClean="0">
                <a:effectLst/>
                <a:latin typeface="+mj-lt"/>
                <a:ea typeface="DFKai-SB" panose="03000509000000000000" pitchFamily="65" charset="-120"/>
              </a:rPr>
            </a:br>
            <a:endParaRPr lang="en-US" dirty="0">
              <a:latin typeface="+mj-lt"/>
              <a:ea typeface="DFKai-SB" panose="03000509000000000000" pitchFamily="65" charset="-120"/>
            </a:endParaRPr>
          </a:p>
        </p:txBody>
      </p:sp>
      <p:sp>
        <p:nvSpPr>
          <p:cNvPr id="5" name="TextBox 4"/>
          <p:cNvSpPr txBox="1"/>
          <p:nvPr/>
        </p:nvSpPr>
        <p:spPr>
          <a:xfrm>
            <a:off x="1959419" y="2024041"/>
            <a:ext cx="390611" cy="461665"/>
          </a:xfrm>
          <a:prstGeom prst="rect">
            <a:avLst/>
          </a:prstGeom>
          <a:noFill/>
        </p:spPr>
        <p:txBody>
          <a:bodyPr wrap="square" rtlCol="0">
            <a:spAutoFit/>
          </a:bodyPr>
          <a:lstStyle/>
          <a:p>
            <a:r>
              <a:rPr lang="en-US" sz="2400" dirty="0" smtClean="0">
                <a:solidFill>
                  <a:srgbClr val="C00000"/>
                </a:solidFill>
              </a:rPr>
              <a:t>1</a:t>
            </a:r>
            <a:endParaRPr lang="en-US" sz="2400" dirty="0">
              <a:solidFill>
                <a:srgbClr val="C00000"/>
              </a:solidFill>
            </a:endParaRPr>
          </a:p>
        </p:txBody>
      </p:sp>
      <p:sp>
        <p:nvSpPr>
          <p:cNvPr id="7" name="TextBox 6"/>
          <p:cNvSpPr txBox="1"/>
          <p:nvPr/>
        </p:nvSpPr>
        <p:spPr>
          <a:xfrm>
            <a:off x="1947502" y="4585984"/>
            <a:ext cx="390611" cy="461665"/>
          </a:xfrm>
          <a:prstGeom prst="rect">
            <a:avLst/>
          </a:prstGeom>
          <a:noFill/>
        </p:spPr>
        <p:txBody>
          <a:bodyPr wrap="square" rtlCol="0">
            <a:spAutoFit/>
          </a:bodyPr>
          <a:lstStyle/>
          <a:p>
            <a:r>
              <a:rPr lang="en-US" altLang="zh-CN" sz="2400" dirty="0" smtClean="0">
                <a:solidFill>
                  <a:srgbClr val="C00000"/>
                </a:solidFill>
              </a:rPr>
              <a:t>8</a:t>
            </a:r>
            <a:endParaRPr lang="en-US" sz="2400" dirty="0">
              <a:solidFill>
                <a:srgbClr val="C00000"/>
              </a:solidFill>
            </a:endParaRPr>
          </a:p>
        </p:txBody>
      </p:sp>
      <p:sp>
        <p:nvSpPr>
          <p:cNvPr id="8" name="TextBox 7"/>
          <p:cNvSpPr txBox="1"/>
          <p:nvPr/>
        </p:nvSpPr>
        <p:spPr>
          <a:xfrm>
            <a:off x="1939088" y="4142304"/>
            <a:ext cx="390611" cy="461665"/>
          </a:xfrm>
          <a:prstGeom prst="rect">
            <a:avLst/>
          </a:prstGeom>
          <a:noFill/>
        </p:spPr>
        <p:txBody>
          <a:bodyPr wrap="square" rtlCol="0">
            <a:spAutoFit/>
          </a:bodyPr>
          <a:lstStyle/>
          <a:p>
            <a:r>
              <a:rPr lang="en-US" sz="2400" dirty="0" smtClean="0">
                <a:solidFill>
                  <a:srgbClr val="C00000"/>
                </a:solidFill>
              </a:rPr>
              <a:t>7</a:t>
            </a:r>
            <a:endParaRPr lang="en-US" sz="2400" dirty="0">
              <a:solidFill>
                <a:srgbClr val="C00000"/>
              </a:solidFill>
            </a:endParaRPr>
          </a:p>
        </p:txBody>
      </p:sp>
      <p:sp>
        <p:nvSpPr>
          <p:cNvPr id="10" name="TextBox 9"/>
          <p:cNvSpPr txBox="1"/>
          <p:nvPr/>
        </p:nvSpPr>
        <p:spPr>
          <a:xfrm>
            <a:off x="1939090" y="2430408"/>
            <a:ext cx="390611" cy="461665"/>
          </a:xfrm>
          <a:prstGeom prst="rect">
            <a:avLst/>
          </a:prstGeom>
          <a:noFill/>
        </p:spPr>
        <p:txBody>
          <a:bodyPr wrap="square" rtlCol="0">
            <a:spAutoFit/>
          </a:bodyPr>
          <a:lstStyle/>
          <a:p>
            <a:r>
              <a:rPr lang="en-US" sz="2400" dirty="0" smtClean="0">
                <a:solidFill>
                  <a:srgbClr val="C00000"/>
                </a:solidFill>
              </a:rPr>
              <a:t>6</a:t>
            </a:r>
            <a:endParaRPr lang="en-US" sz="2400" dirty="0">
              <a:solidFill>
                <a:srgbClr val="C00000"/>
              </a:solidFill>
            </a:endParaRPr>
          </a:p>
        </p:txBody>
      </p:sp>
      <p:sp>
        <p:nvSpPr>
          <p:cNvPr id="11" name="TextBox 10"/>
          <p:cNvSpPr txBox="1"/>
          <p:nvPr/>
        </p:nvSpPr>
        <p:spPr>
          <a:xfrm>
            <a:off x="1947501" y="5413408"/>
            <a:ext cx="390611" cy="461665"/>
          </a:xfrm>
          <a:prstGeom prst="rect">
            <a:avLst/>
          </a:prstGeom>
          <a:noFill/>
        </p:spPr>
        <p:txBody>
          <a:bodyPr wrap="square" rtlCol="0">
            <a:spAutoFit/>
          </a:bodyPr>
          <a:lstStyle/>
          <a:p>
            <a:r>
              <a:rPr lang="en-US" sz="2400" dirty="0" smtClean="0">
                <a:solidFill>
                  <a:srgbClr val="C00000"/>
                </a:solidFill>
              </a:rPr>
              <a:t>4</a:t>
            </a:r>
            <a:endParaRPr lang="en-US" sz="2400" dirty="0">
              <a:solidFill>
                <a:srgbClr val="C00000"/>
              </a:solidFill>
            </a:endParaRPr>
          </a:p>
        </p:txBody>
      </p:sp>
      <p:sp>
        <p:nvSpPr>
          <p:cNvPr id="12" name="TextBox 11"/>
          <p:cNvSpPr txBox="1"/>
          <p:nvPr/>
        </p:nvSpPr>
        <p:spPr>
          <a:xfrm>
            <a:off x="2922269" y="2727960"/>
            <a:ext cx="228601" cy="369332"/>
          </a:xfrm>
          <a:prstGeom prst="rect">
            <a:avLst/>
          </a:prstGeom>
          <a:noFill/>
        </p:spPr>
        <p:txBody>
          <a:bodyPr wrap="square" rtlCol="0">
            <a:spAutoFit/>
          </a:bodyPr>
          <a:lstStyle/>
          <a:p>
            <a:r>
              <a:rPr lang="en-US" dirty="0" smtClean="0"/>
              <a:t>1</a:t>
            </a:r>
            <a:endParaRPr lang="en-US" dirty="0"/>
          </a:p>
        </p:txBody>
      </p:sp>
      <p:sp>
        <p:nvSpPr>
          <p:cNvPr id="13" name="TextBox 12"/>
          <p:cNvSpPr txBox="1"/>
          <p:nvPr/>
        </p:nvSpPr>
        <p:spPr>
          <a:xfrm>
            <a:off x="1939089" y="2902977"/>
            <a:ext cx="390611" cy="461665"/>
          </a:xfrm>
          <a:prstGeom prst="rect">
            <a:avLst/>
          </a:prstGeom>
          <a:noFill/>
        </p:spPr>
        <p:txBody>
          <a:bodyPr wrap="square" rtlCol="0">
            <a:spAutoFit/>
          </a:bodyPr>
          <a:lstStyle/>
          <a:p>
            <a:r>
              <a:rPr lang="en-US" sz="2400" dirty="0" smtClean="0">
                <a:solidFill>
                  <a:srgbClr val="C00000"/>
                </a:solidFill>
              </a:rPr>
              <a:t>2</a:t>
            </a:r>
            <a:endParaRPr lang="en-US" sz="2400" dirty="0">
              <a:solidFill>
                <a:srgbClr val="C00000"/>
              </a:solidFill>
            </a:endParaRPr>
          </a:p>
        </p:txBody>
      </p:sp>
      <p:sp>
        <p:nvSpPr>
          <p:cNvPr id="14" name="TextBox 13"/>
          <p:cNvSpPr txBox="1"/>
          <p:nvPr/>
        </p:nvSpPr>
        <p:spPr>
          <a:xfrm>
            <a:off x="3227069" y="3032760"/>
            <a:ext cx="228601" cy="369332"/>
          </a:xfrm>
          <a:prstGeom prst="rect">
            <a:avLst/>
          </a:prstGeom>
          <a:noFill/>
        </p:spPr>
        <p:txBody>
          <a:bodyPr wrap="square" rtlCol="0">
            <a:spAutoFit/>
          </a:bodyPr>
          <a:lstStyle/>
          <a:p>
            <a:r>
              <a:rPr lang="en-US" dirty="0" smtClean="0"/>
              <a:t>1</a:t>
            </a:r>
            <a:endParaRPr lang="en-US" dirty="0"/>
          </a:p>
        </p:txBody>
      </p:sp>
      <p:sp>
        <p:nvSpPr>
          <p:cNvPr id="16" name="TextBox 15"/>
          <p:cNvSpPr txBox="1"/>
          <p:nvPr/>
        </p:nvSpPr>
        <p:spPr>
          <a:xfrm>
            <a:off x="1939089" y="3278820"/>
            <a:ext cx="390611" cy="461665"/>
          </a:xfrm>
          <a:prstGeom prst="rect">
            <a:avLst/>
          </a:prstGeom>
          <a:noFill/>
        </p:spPr>
        <p:txBody>
          <a:bodyPr wrap="square" rtlCol="0">
            <a:spAutoFit/>
          </a:bodyPr>
          <a:lstStyle/>
          <a:p>
            <a:r>
              <a:rPr lang="en-US" sz="2400" dirty="0" smtClean="0">
                <a:solidFill>
                  <a:srgbClr val="C00000"/>
                </a:solidFill>
              </a:rPr>
              <a:t>5</a:t>
            </a:r>
            <a:endParaRPr lang="en-US" sz="2400" dirty="0">
              <a:solidFill>
                <a:srgbClr val="C00000"/>
              </a:solidFill>
            </a:endParaRPr>
          </a:p>
        </p:txBody>
      </p:sp>
      <p:sp>
        <p:nvSpPr>
          <p:cNvPr id="17" name="TextBox 16"/>
          <p:cNvSpPr txBox="1"/>
          <p:nvPr/>
        </p:nvSpPr>
        <p:spPr>
          <a:xfrm>
            <a:off x="1947503" y="3673692"/>
            <a:ext cx="390611" cy="461665"/>
          </a:xfrm>
          <a:prstGeom prst="rect">
            <a:avLst/>
          </a:prstGeom>
          <a:noFill/>
        </p:spPr>
        <p:txBody>
          <a:bodyPr wrap="square" rtlCol="0">
            <a:spAutoFit/>
          </a:bodyPr>
          <a:lstStyle/>
          <a:p>
            <a:r>
              <a:rPr lang="en-US" sz="2400" dirty="0" smtClean="0">
                <a:solidFill>
                  <a:srgbClr val="C00000"/>
                </a:solidFill>
              </a:rPr>
              <a:t>3</a:t>
            </a:r>
            <a:endParaRPr lang="en-US" sz="2400" dirty="0">
              <a:solidFill>
                <a:srgbClr val="C00000"/>
              </a:solidFill>
            </a:endParaRPr>
          </a:p>
        </p:txBody>
      </p:sp>
      <p:sp>
        <p:nvSpPr>
          <p:cNvPr id="18" name="TextBox 17"/>
          <p:cNvSpPr txBox="1"/>
          <p:nvPr/>
        </p:nvSpPr>
        <p:spPr>
          <a:xfrm>
            <a:off x="1955916" y="4973850"/>
            <a:ext cx="390611" cy="461665"/>
          </a:xfrm>
          <a:prstGeom prst="rect">
            <a:avLst/>
          </a:prstGeom>
          <a:noFill/>
        </p:spPr>
        <p:txBody>
          <a:bodyPr wrap="square" rtlCol="0">
            <a:spAutoFit/>
          </a:bodyPr>
          <a:lstStyle/>
          <a:p>
            <a:r>
              <a:rPr lang="en-US" altLang="zh-CN" sz="2400" dirty="0">
                <a:solidFill>
                  <a:srgbClr val="C00000"/>
                </a:solidFill>
              </a:rPr>
              <a:t>9</a:t>
            </a:r>
            <a:endParaRPr lang="en-US" sz="2400" dirty="0">
              <a:solidFill>
                <a:srgbClr val="C00000"/>
              </a:solidFill>
            </a:endParaRPr>
          </a:p>
        </p:txBody>
      </p:sp>
      <p:sp>
        <p:nvSpPr>
          <p:cNvPr id="19" name="TextBox 18"/>
          <p:cNvSpPr txBox="1"/>
          <p:nvPr/>
        </p:nvSpPr>
        <p:spPr>
          <a:xfrm>
            <a:off x="1879921" y="1502779"/>
            <a:ext cx="777240" cy="461665"/>
          </a:xfrm>
          <a:prstGeom prst="rect">
            <a:avLst/>
          </a:prstGeom>
          <a:noFill/>
        </p:spPr>
        <p:txBody>
          <a:bodyPr wrap="square" rtlCol="0">
            <a:spAutoFit/>
          </a:bodyPr>
          <a:lstStyle/>
          <a:p>
            <a:r>
              <a:rPr lang="en-US" sz="2400" dirty="0" smtClean="0">
                <a:solidFill>
                  <a:srgbClr val="C00000"/>
                </a:solidFill>
              </a:rPr>
              <a:t>1</a:t>
            </a:r>
            <a:r>
              <a:rPr lang="en-US" altLang="zh-CN" sz="2400" dirty="0" smtClean="0">
                <a:solidFill>
                  <a:srgbClr val="C00000"/>
                </a:solidFill>
              </a:rPr>
              <a:t>0</a:t>
            </a:r>
            <a:endParaRPr lang="en-US" sz="2400" dirty="0">
              <a:solidFill>
                <a:srgbClr val="C00000"/>
              </a:solidFill>
            </a:endParaRPr>
          </a:p>
        </p:txBody>
      </p:sp>
    </p:spTree>
    <p:extLst>
      <p:ext uri="{BB962C8B-B14F-4D97-AF65-F5344CB8AC3E}">
        <p14:creationId xmlns:p14="http://schemas.microsoft.com/office/powerpoint/2010/main" val="7402270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anim calcmode="lin" valueType="num">
                                      <p:cBhvr additive="base">
                                        <p:cTn id="4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ppt_x"/>
                                          </p:val>
                                        </p:tav>
                                        <p:tav tm="100000">
                                          <p:val>
                                            <p:strVal val="#ppt_x"/>
                                          </p:val>
                                        </p:tav>
                                      </p:tavLst>
                                    </p:anim>
                                    <p:anim calcmode="lin" valueType="num">
                                      <p:cBhvr additive="base">
                                        <p:cTn id="6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0" grpId="0"/>
      <p:bldP spid="11" grpId="0"/>
      <p:bldP spid="13" grpId="0"/>
      <p:bldP spid="16" grpId="0"/>
      <p:bldP spid="17" grpId="0"/>
      <p:bldP spid="18" grpId="0"/>
      <p:bldP spid="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396335"/>
            <a:ext cx="7261860" cy="923330"/>
          </a:xfrm>
          <a:prstGeom prst="rect">
            <a:avLst/>
          </a:prstGeom>
        </p:spPr>
        <p:txBody>
          <a:bodyPr wrap="square">
            <a:spAutoFit/>
          </a:bodyPr>
          <a:lstStyle/>
          <a:p>
            <a:r>
              <a:rPr lang="en-US" dirty="0">
                <a:solidFill>
                  <a:srgbClr val="000000"/>
                </a:solidFill>
                <a:latin typeface="Arial" panose="020B0604020202020204" pitchFamily="34" charset="0"/>
              </a:rPr>
              <a:t>Article 3 Activity 2 (scanning, skimming, </a:t>
            </a:r>
            <a:r>
              <a:rPr lang="en-US" dirty="0" err="1" smtClean="0">
                <a:solidFill>
                  <a:srgbClr val="000000"/>
                </a:solidFill>
                <a:latin typeface="Arial" panose="020B0604020202020204" pitchFamily="34" charset="0"/>
              </a:rPr>
              <a:t>rauding</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and learning)</a:t>
            </a:r>
            <a:endParaRPr lang="en-US" b="0" dirty="0" smtClean="0">
              <a:effectLst/>
            </a:endParaRPr>
          </a:p>
          <a:p>
            <a:r>
              <a:rPr lang="en-US" dirty="0" smtClean="0"/>
              <a:t/>
            </a:r>
            <a:br>
              <a:rPr lang="en-US" dirty="0" smtClean="0"/>
            </a:br>
            <a:endParaRPr lang="en-US" dirty="0"/>
          </a:p>
        </p:txBody>
      </p:sp>
      <p:sp>
        <p:nvSpPr>
          <p:cNvPr id="3" name="Rectangle 2"/>
          <p:cNvSpPr/>
          <p:nvPr/>
        </p:nvSpPr>
        <p:spPr>
          <a:xfrm>
            <a:off x="2747870" y="47533"/>
            <a:ext cx="6096000" cy="1077218"/>
          </a:xfrm>
          <a:prstGeom prst="rect">
            <a:avLst/>
          </a:prstGeom>
        </p:spPr>
        <p:txBody>
          <a:bodyPr>
            <a:spAutoFit/>
          </a:bodyPr>
          <a:lstStyle/>
          <a:p>
            <a:r>
              <a:rPr lang="en-US" sz="2800" b="1" dirty="0">
                <a:solidFill>
                  <a:srgbClr val="000000"/>
                </a:solidFill>
                <a:latin typeface="Arial" panose="020B0604020202020204" pitchFamily="34" charset="0"/>
              </a:rPr>
              <a:t>Reading comprehension </a:t>
            </a:r>
            <a:r>
              <a:rPr lang="en-US" sz="2800" b="1" dirty="0" smtClean="0">
                <a:solidFill>
                  <a:srgbClr val="000000"/>
                </a:solidFill>
                <a:latin typeface="Arial" panose="020B0604020202020204" pitchFamily="34" charset="0"/>
              </a:rPr>
              <a:t>exercise</a:t>
            </a:r>
            <a:endParaRPr lang="en-US" sz="2800" b="0" dirty="0" smtClean="0">
              <a:effectLst/>
            </a:endParaRPr>
          </a:p>
          <a:p>
            <a:endParaRPr lang="en-US" altLang="zh-CN" sz="36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8102" y="427938"/>
            <a:ext cx="1182167" cy="2122281"/>
          </a:xfrm>
          <a:prstGeom prst="rect">
            <a:avLst/>
          </a:prstGeom>
        </p:spPr>
      </p:pic>
      <p:sp>
        <p:nvSpPr>
          <p:cNvPr id="9" name="Rectangle 8"/>
          <p:cNvSpPr/>
          <p:nvPr/>
        </p:nvSpPr>
        <p:spPr>
          <a:xfrm>
            <a:off x="2354580" y="1149835"/>
            <a:ext cx="9121140" cy="1938992"/>
          </a:xfrm>
          <a:prstGeom prst="rect">
            <a:avLst/>
          </a:prstGeom>
        </p:spPr>
        <p:txBody>
          <a:bodyPr wrap="square">
            <a:spAutoFit/>
          </a:bodyPr>
          <a:lstStyle/>
          <a:p>
            <a:r>
              <a:rPr lang="en-US" sz="2800" dirty="0"/>
              <a:t>8.  What is </a:t>
            </a:r>
            <a:r>
              <a:rPr lang="en-US" sz="2800" dirty="0" smtClean="0"/>
              <a:t>the </a:t>
            </a:r>
            <a:r>
              <a:rPr lang="en-US" sz="2800" dirty="0"/>
              <a:t>main idea of this article? </a:t>
            </a:r>
            <a:endParaRPr lang="en-US" sz="2800" b="0" dirty="0" smtClean="0">
              <a:effectLst/>
            </a:endParaRPr>
          </a:p>
          <a:p>
            <a:r>
              <a:rPr lang="en-US" sz="2800" dirty="0" smtClean="0"/>
              <a:t/>
            </a:r>
            <a:br>
              <a:rPr lang="en-US" sz="2800" dirty="0" smtClean="0"/>
            </a:br>
            <a:endParaRPr lang="en-US" sz="2800" dirty="0" smtClean="0">
              <a:solidFill>
                <a:srgbClr val="000000"/>
              </a:solidFill>
              <a:latin typeface="Arial" panose="020B0604020202020204" pitchFamily="34" charset="0"/>
            </a:endParaRPr>
          </a:p>
          <a:p>
            <a:r>
              <a:rPr lang="zh-CN" altLang="en-US" b="0" dirty="0" smtClean="0">
                <a:effectLst/>
                <a:latin typeface="+mj-lt"/>
                <a:ea typeface="DFKai-SB" panose="03000509000000000000" pitchFamily="65" charset="-120"/>
              </a:rPr>
              <a:t/>
            </a:r>
            <a:br>
              <a:rPr lang="zh-CN" altLang="en-US" b="0" dirty="0" smtClean="0">
                <a:effectLst/>
                <a:latin typeface="+mj-lt"/>
                <a:ea typeface="DFKai-SB" panose="03000509000000000000" pitchFamily="65" charset="-120"/>
              </a:rPr>
            </a:br>
            <a:endParaRPr lang="en-US" dirty="0">
              <a:latin typeface="+mj-lt"/>
              <a:ea typeface="DFKai-SB" panose="03000509000000000000" pitchFamily="65" charset="-120"/>
            </a:endParaRPr>
          </a:p>
        </p:txBody>
      </p:sp>
      <p:sp>
        <p:nvSpPr>
          <p:cNvPr id="5" name="Rectangle 4"/>
          <p:cNvSpPr/>
          <p:nvPr/>
        </p:nvSpPr>
        <p:spPr>
          <a:xfrm>
            <a:off x="2354580" y="2665088"/>
            <a:ext cx="9258300" cy="1508105"/>
          </a:xfrm>
          <a:prstGeom prst="rect">
            <a:avLst/>
          </a:prstGeom>
        </p:spPr>
        <p:txBody>
          <a:bodyPr wrap="square">
            <a:spAutoFit/>
          </a:bodyPr>
          <a:lstStyle/>
          <a:p>
            <a:pPr marL="514350" indent="-514350">
              <a:buAutoNum type="arabicPeriod" startAt="9"/>
            </a:pPr>
            <a:r>
              <a:rPr lang="en-US" sz="2800" dirty="0" smtClean="0">
                <a:solidFill>
                  <a:srgbClr val="000000"/>
                </a:solidFill>
              </a:rPr>
              <a:t>Summarize </a:t>
            </a:r>
            <a:r>
              <a:rPr lang="en-US" sz="2800" dirty="0">
                <a:solidFill>
                  <a:srgbClr val="000000"/>
                </a:solidFill>
              </a:rPr>
              <a:t>this article. Can you retell this article </a:t>
            </a:r>
            <a:endParaRPr lang="en-US" sz="2800" dirty="0" smtClean="0">
              <a:solidFill>
                <a:srgbClr val="000000"/>
              </a:solidFill>
            </a:endParaRPr>
          </a:p>
          <a:p>
            <a:r>
              <a:rPr lang="en-US" sz="2800" dirty="0" smtClean="0">
                <a:solidFill>
                  <a:srgbClr val="000000"/>
                </a:solidFill>
              </a:rPr>
              <a:t>      using </a:t>
            </a:r>
            <a:r>
              <a:rPr lang="en-US" sz="2800" dirty="0">
                <a:solidFill>
                  <a:srgbClr val="000000"/>
                </a:solidFill>
              </a:rPr>
              <a:t>3 or 4 Chinese sentences?</a:t>
            </a:r>
            <a:endParaRPr lang="en-US" sz="2800" b="0" dirty="0" smtClean="0">
              <a:effectLst/>
            </a:endParaRPr>
          </a:p>
          <a:p>
            <a:r>
              <a:rPr lang="en-US" dirty="0" smtClean="0"/>
              <a:t/>
            </a:r>
            <a:br>
              <a:rPr lang="en-US" dirty="0" smtClean="0"/>
            </a:br>
            <a:endParaRPr lang="en-US" dirty="0"/>
          </a:p>
        </p:txBody>
      </p:sp>
    </p:spTree>
    <p:extLst>
      <p:ext uri="{BB962C8B-B14F-4D97-AF65-F5344CB8AC3E}">
        <p14:creationId xmlns:p14="http://schemas.microsoft.com/office/powerpoint/2010/main" val="31519654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396335"/>
            <a:ext cx="7261860" cy="923330"/>
          </a:xfrm>
          <a:prstGeom prst="rect">
            <a:avLst/>
          </a:prstGeom>
        </p:spPr>
        <p:txBody>
          <a:bodyPr wrap="square">
            <a:spAutoFit/>
          </a:bodyPr>
          <a:lstStyle/>
          <a:p>
            <a:r>
              <a:rPr lang="en-US" dirty="0">
                <a:solidFill>
                  <a:srgbClr val="000000"/>
                </a:solidFill>
                <a:latin typeface="Arial" panose="020B0604020202020204" pitchFamily="34" charset="0"/>
              </a:rPr>
              <a:t>Article 3 Activity </a:t>
            </a:r>
            <a:r>
              <a:rPr lang="en-US" dirty="0" smtClean="0">
                <a:solidFill>
                  <a:srgbClr val="000000"/>
                </a:solidFill>
                <a:latin typeface="Arial" panose="020B0604020202020204" pitchFamily="34" charset="0"/>
              </a:rPr>
              <a:t>3 (Use writing to assess reading)</a:t>
            </a:r>
            <a:endParaRPr lang="en-US" b="0" dirty="0" smtClean="0">
              <a:effectLst/>
            </a:endParaRPr>
          </a:p>
          <a:p>
            <a:r>
              <a:rPr lang="en-US" dirty="0" smtClean="0"/>
              <a:t/>
            </a:r>
            <a:br>
              <a:rPr lang="en-US" dirty="0" smtClean="0"/>
            </a:br>
            <a:endParaRPr lang="en-US" dirty="0"/>
          </a:p>
        </p:txBody>
      </p:sp>
      <p:sp>
        <p:nvSpPr>
          <p:cNvPr id="3" name="Rectangle 2"/>
          <p:cNvSpPr/>
          <p:nvPr/>
        </p:nvSpPr>
        <p:spPr>
          <a:xfrm>
            <a:off x="3399380" y="394889"/>
            <a:ext cx="6096000" cy="1692771"/>
          </a:xfrm>
          <a:prstGeom prst="rect">
            <a:avLst/>
          </a:prstGeom>
        </p:spPr>
        <p:txBody>
          <a:bodyPr>
            <a:spAutoFit/>
          </a:bodyPr>
          <a:lstStyle/>
          <a:p>
            <a:r>
              <a:rPr lang="en-US" sz="4000" dirty="0" smtClean="0"/>
              <a:t>HW: Writing </a:t>
            </a:r>
            <a:r>
              <a:rPr lang="en-US" sz="4000" dirty="0"/>
              <a:t>exercise</a:t>
            </a:r>
            <a:endParaRPr lang="en-US" sz="4000" b="0" dirty="0" smtClean="0">
              <a:effectLst/>
            </a:endParaRPr>
          </a:p>
          <a:p>
            <a:r>
              <a:rPr lang="en-US" sz="2800" dirty="0" smtClean="0"/>
              <a:t/>
            </a:r>
            <a:br>
              <a:rPr lang="en-US" sz="2800" dirty="0" smtClean="0"/>
            </a:br>
            <a:endParaRPr lang="en-US" altLang="zh-CN" sz="3600" dirty="0" smtClean="0"/>
          </a:p>
        </p:txBody>
      </p:sp>
      <p:sp>
        <p:nvSpPr>
          <p:cNvPr id="6" name="Rectangle 5"/>
          <p:cNvSpPr/>
          <p:nvPr/>
        </p:nvSpPr>
        <p:spPr>
          <a:xfrm>
            <a:off x="990600" y="1366510"/>
            <a:ext cx="9776460" cy="4247317"/>
          </a:xfrm>
          <a:prstGeom prst="rect">
            <a:avLst/>
          </a:prstGeom>
        </p:spPr>
        <p:txBody>
          <a:bodyPr wrap="square">
            <a:spAutoFit/>
          </a:bodyPr>
          <a:lstStyle/>
          <a:p>
            <a:pPr algn="ctr"/>
            <a:r>
              <a:rPr lang="en-US" sz="2400" dirty="0">
                <a:solidFill>
                  <a:srgbClr val="000000"/>
                </a:solidFill>
                <a:latin typeface="Arial" panose="020B0604020202020204" pitchFamily="34" charset="0"/>
              </a:rPr>
              <a:t>Title: My good friend</a:t>
            </a:r>
            <a:endParaRPr lang="en-US" sz="2400" b="0" dirty="0" smtClean="0">
              <a:effectLst/>
            </a:endParaRPr>
          </a:p>
          <a:p>
            <a:pPr indent="457200"/>
            <a:endParaRPr lang="en-US" sz="2400" dirty="0" smtClean="0">
              <a:solidFill>
                <a:srgbClr val="000000"/>
              </a:solidFill>
              <a:latin typeface="Arial" panose="020B0604020202020204" pitchFamily="34" charset="0"/>
            </a:endParaRPr>
          </a:p>
          <a:p>
            <a:pPr indent="457200"/>
            <a:r>
              <a:rPr lang="en-US" sz="2400" dirty="0" smtClean="0">
                <a:solidFill>
                  <a:srgbClr val="000000"/>
                </a:solidFill>
                <a:latin typeface="Arial" panose="020B0604020202020204" pitchFamily="34" charset="0"/>
              </a:rPr>
              <a:t>	In </a:t>
            </a:r>
            <a:r>
              <a:rPr lang="en-US" sz="2400" dirty="0">
                <a:solidFill>
                  <a:srgbClr val="000000"/>
                </a:solidFill>
                <a:latin typeface="Arial" panose="020B0604020202020204" pitchFamily="34" charset="0"/>
              </a:rPr>
              <a:t>one paragraph, tell us about one of your good friends. How did you meet?  Describe the person’s physical attributes.  What are some common interests shared between you and your friend? How did you and that person become good friends?</a:t>
            </a:r>
            <a:endParaRPr lang="en-US" sz="2400" b="0" dirty="0" smtClean="0">
              <a:effectLst/>
            </a:endParaRPr>
          </a:p>
          <a:p>
            <a:pPr indent="457200"/>
            <a:r>
              <a:rPr lang="en-US" sz="2400" dirty="0" smtClean="0">
                <a:solidFill>
                  <a:srgbClr val="000000"/>
                </a:solidFill>
                <a:latin typeface="Arial" panose="020B0604020202020204" pitchFamily="34" charset="0"/>
              </a:rPr>
              <a:t>	Include </a:t>
            </a:r>
            <a:r>
              <a:rPr lang="en-US" sz="2400" dirty="0">
                <a:solidFill>
                  <a:srgbClr val="000000"/>
                </a:solidFill>
                <a:latin typeface="Arial" panose="020B0604020202020204" pitchFamily="34" charset="0"/>
              </a:rPr>
              <a:t>a photo of you two together to impress us!</a:t>
            </a:r>
            <a:endParaRPr lang="en-US" sz="2400" b="0" dirty="0" smtClean="0">
              <a:effectLst/>
            </a:endParaRPr>
          </a:p>
          <a:p>
            <a:r>
              <a:rPr lang="en-US" sz="2400" b="0" dirty="0" smtClean="0">
                <a:effectLst/>
              </a:rPr>
              <a:t/>
            </a:r>
            <a:br>
              <a:rPr lang="en-US" sz="2400" b="0" dirty="0" smtClean="0">
                <a:effectLst/>
              </a:rPr>
            </a:br>
            <a:r>
              <a:rPr lang="en-US" sz="2400" b="0" dirty="0" smtClean="0">
                <a:effectLst/>
              </a:rPr>
              <a:t/>
            </a:r>
            <a:br>
              <a:rPr lang="en-US" sz="2400" b="0" dirty="0" smtClean="0">
                <a:effectLst/>
              </a:rPr>
            </a:br>
            <a:r>
              <a:rPr lang="en-US" b="0" dirty="0" smtClean="0">
                <a:effectLst/>
              </a:rPr>
              <a:t/>
            </a:r>
            <a:br>
              <a:rPr lang="en-US" b="0" dirty="0" smtClean="0">
                <a:effectLst/>
              </a:rPr>
            </a:br>
            <a:r>
              <a:rPr lang="en-US" b="0" dirty="0" smtClean="0">
                <a:effectLst/>
              </a:rPr>
              <a:t/>
            </a:r>
            <a:br>
              <a:rPr lang="en-US" b="0" dirty="0" smtClean="0">
                <a:effectLst/>
              </a:rPr>
            </a:br>
            <a:endParaRPr lang="en-US" dirty="0"/>
          </a:p>
        </p:txBody>
      </p:sp>
      <p:sp>
        <p:nvSpPr>
          <p:cNvPr id="7" name="TextBox 6"/>
          <p:cNvSpPr txBox="1"/>
          <p:nvPr/>
        </p:nvSpPr>
        <p:spPr>
          <a:xfrm>
            <a:off x="2405400" y="4204588"/>
            <a:ext cx="8083960" cy="1200329"/>
          </a:xfrm>
          <a:prstGeom prst="rect">
            <a:avLst/>
          </a:prstGeom>
          <a:noFill/>
        </p:spPr>
        <p:txBody>
          <a:bodyPr wrap="square" rtlCol="0">
            <a:spAutoFit/>
          </a:bodyPr>
          <a:lstStyle/>
          <a:p>
            <a:r>
              <a:rPr lang="en-US" sz="2400" b="1" dirty="0" smtClean="0">
                <a:solidFill>
                  <a:srgbClr val="C00000"/>
                </a:solidFill>
              </a:rPr>
              <a:t>You are required to staple your rubric to your paragraph to earn full credit. </a:t>
            </a:r>
          </a:p>
          <a:p>
            <a:r>
              <a:rPr lang="en-US" sz="2400" b="1" dirty="0" smtClean="0">
                <a:solidFill>
                  <a:srgbClr val="C00000"/>
                </a:solidFill>
              </a:rPr>
              <a:t>Questions about rubric?</a:t>
            </a:r>
            <a:endParaRPr lang="en-US" sz="2400" b="1" dirty="0">
              <a:solidFill>
                <a:srgbClr val="C00000"/>
              </a:solidFill>
            </a:endParaRPr>
          </a:p>
        </p:txBody>
      </p:sp>
    </p:spTree>
    <p:extLst>
      <p:ext uri="{BB962C8B-B14F-4D97-AF65-F5344CB8AC3E}">
        <p14:creationId xmlns:p14="http://schemas.microsoft.com/office/powerpoint/2010/main" val="16336967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1"/>
          <p:cNvSpPr txBox="1">
            <a:spLocks noChangeArrowheads="1"/>
          </p:cNvSpPr>
          <p:nvPr/>
        </p:nvSpPr>
        <p:spPr bwMode="auto">
          <a:xfrm>
            <a:off x="3467100" y="882848"/>
            <a:ext cx="4267200" cy="1257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CN" b="1" i="0" u="none" strike="noStrike" cap="none" normalizeH="0" baseline="0" dirty="0" smtClean="0">
                <a:ln>
                  <a:noFill/>
                </a:ln>
                <a:solidFill>
                  <a:schemeClr val="tx1"/>
                </a:solidFill>
                <a:effectLst/>
                <a:latin typeface="DFKai-SB" panose="03000509000000000000" pitchFamily="65" charset="-120"/>
                <a:ea typeface="DFKai-SB" panose="03000509000000000000" pitchFamily="65" charset="-120"/>
                <a:cs typeface="Arial" panose="020B0604020202020204" pitchFamily="34" charset="0"/>
              </a:rPr>
              <a:t>题目</a:t>
            </a:r>
            <a:endParaRPr kumimoji="0" lang="zh-CN" b="0" i="0" u="none" strike="noStrike" cap="none" normalizeH="0" baseline="0" dirty="0" smtClean="0">
              <a:ln>
                <a:noFill/>
              </a:ln>
              <a:solidFill>
                <a:schemeClr val="tx1"/>
              </a:solidFill>
              <a:effectLst/>
              <a:latin typeface="Arial" panose="020B0604020202020204" pitchFamily="34" charset="0"/>
            </a:endParaRPr>
          </a:p>
        </p:txBody>
      </p:sp>
      <p:sp>
        <p:nvSpPr>
          <p:cNvPr id="4" name="Text Box 10"/>
          <p:cNvSpPr txBox="1">
            <a:spLocks noChangeArrowheads="1"/>
          </p:cNvSpPr>
          <p:nvPr/>
        </p:nvSpPr>
        <p:spPr bwMode="auto">
          <a:xfrm>
            <a:off x="723900" y="2075815"/>
            <a:ext cx="2667000" cy="1257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CN" sz="1400" b="1" i="0" u="none" strike="noStrike" cap="none" normalizeH="0" baseline="0" dirty="0" smtClean="0">
                <a:ln>
                  <a:noFill/>
                </a:ln>
                <a:solidFill>
                  <a:schemeClr val="tx1"/>
                </a:solidFill>
                <a:effectLst/>
                <a:latin typeface="DFKai-SB" panose="03000509000000000000" pitchFamily="65" charset="-120"/>
                <a:ea typeface="DFKai-SB" panose="03000509000000000000" pitchFamily="65" charset="-120"/>
                <a:cs typeface="Arial" panose="020B0604020202020204" pitchFamily="34" charset="0"/>
              </a:rPr>
              <a:t>谁</a:t>
            </a:r>
            <a:r>
              <a:rPr kumimoji="0" lang="en-US" altLang="zh-CN" sz="1400" b="1" i="0" u="none" strike="noStrike" cap="none" normalizeH="0" baseline="0" dirty="0" smtClean="0">
                <a:ln>
                  <a:noFill/>
                </a:ln>
                <a:solidFill>
                  <a:schemeClr val="tx1"/>
                </a:solidFill>
                <a:effectLst/>
                <a:latin typeface="DFKai-SB" panose="03000509000000000000" pitchFamily="65" charset="-120"/>
                <a:ea typeface="DFKai-SB" panose="03000509000000000000" pitchFamily="65" charset="-120"/>
                <a:cs typeface="Arial" panose="020B0604020202020204" pitchFamily="34" charset="0"/>
              </a:rPr>
              <a:t>?</a:t>
            </a:r>
            <a:endParaRPr kumimoji="0" lang="en-US"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 name="Text Box 9"/>
          <p:cNvSpPr txBox="1">
            <a:spLocks noChangeArrowheads="1"/>
          </p:cNvSpPr>
          <p:nvPr/>
        </p:nvSpPr>
        <p:spPr bwMode="auto">
          <a:xfrm>
            <a:off x="5895975" y="3514090"/>
            <a:ext cx="2667000" cy="1257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kumimoji="0" lang="zh-CN" sz="1400" b="1" i="0" u="none" strike="noStrike" cap="none" normalizeH="0" baseline="0" dirty="0" smtClean="0">
                <a:ln>
                  <a:noFill/>
                </a:ln>
                <a:solidFill>
                  <a:schemeClr val="tx1"/>
                </a:solidFill>
                <a:effectLst/>
                <a:latin typeface="DFKai-SB" panose="03000509000000000000" pitchFamily="65" charset="-120"/>
                <a:ea typeface="DFKai-SB" panose="03000509000000000000" pitchFamily="65" charset="-120"/>
                <a:cs typeface="Arial" panose="020B0604020202020204" pitchFamily="34" charset="0"/>
              </a:rPr>
              <a:t>在哪里</a:t>
            </a:r>
            <a:r>
              <a:rPr kumimoji="0" lang="en-US" altLang="zh-CN" sz="1400" b="1" i="0" u="none" strike="noStrike" cap="none" normalizeH="0" baseline="0" dirty="0" smtClean="0">
                <a:ln>
                  <a:noFill/>
                </a:ln>
                <a:solidFill>
                  <a:schemeClr val="tx1"/>
                </a:solidFill>
                <a:effectLst/>
                <a:latin typeface="DFKai-SB" panose="03000509000000000000" pitchFamily="65" charset="-120"/>
                <a:ea typeface="DFKai-SB" panose="03000509000000000000" pitchFamily="65" charset="-120"/>
                <a:cs typeface="Arial" panose="020B0604020202020204" pitchFamily="34" charset="0"/>
              </a:rPr>
              <a:t>?</a:t>
            </a:r>
            <a:endParaRPr lang="en-US" altLang="zh-CN" dirty="0">
              <a:latin typeface="Arial" panose="020B0604020202020204" pitchFamily="34" charset="0"/>
            </a:endParaRPr>
          </a:p>
        </p:txBody>
      </p:sp>
      <p:sp>
        <p:nvSpPr>
          <p:cNvPr id="6" name="Text Box 8"/>
          <p:cNvSpPr txBox="1">
            <a:spLocks noChangeArrowheads="1"/>
          </p:cNvSpPr>
          <p:nvPr/>
        </p:nvSpPr>
        <p:spPr bwMode="auto">
          <a:xfrm>
            <a:off x="7829550" y="2125028"/>
            <a:ext cx="2667000" cy="1257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kumimoji="0" lang="zh-CN" sz="1400" b="1" i="0" u="none" strike="noStrike" cap="none" normalizeH="0" baseline="0" dirty="0" smtClean="0">
                <a:ln>
                  <a:noFill/>
                </a:ln>
                <a:solidFill>
                  <a:schemeClr val="tx1"/>
                </a:solidFill>
                <a:effectLst/>
                <a:latin typeface="DFKai-SB" panose="03000509000000000000" pitchFamily="65" charset="-120"/>
                <a:ea typeface="DFKai-SB" panose="03000509000000000000" pitchFamily="65" charset="-120"/>
                <a:cs typeface="Arial" panose="020B0604020202020204" pitchFamily="34" charset="0"/>
              </a:rPr>
              <a:t>做什么</a:t>
            </a:r>
            <a:r>
              <a:rPr kumimoji="0" lang="en-US" altLang="zh-CN" sz="1400" b="1" i="0" u="none" strike="noStrike" cap="none" normalizeH="0" baseline="0" dirty="0" smtClean="0">
                <a:ln>
                  <a:noFill/>
                </a:ln>
                <a:solidFill>
                  <a:schemeClr val="tx1"/>
                </a:solidFill>
                <a:effectLst/>
                <a:latin typeface="DFKai-SB" panose="03000509000000000000" pitchFamily="65" charset="-120"/>
                <a:ea typeface="DFKai-SB" panose="03000509000000000000" pitchFamily="65" charset="-120"/>
                <a:cs typeface="Arial" panose="020B0604020202020204" pitchFamily="34" charset="0"/>
              </a:rPr>
              <a:t>?</a:t>
            </a:r>
            <a:endParaRPr kumimoji="0" lang="en-US" altLang="zh-CN"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7" name="Text Box 7"/>
          <p:cNvSpPr txBox="1">
            <a:spLocks noChangeArrowheads="1"/>
          </p:cNvSpPr>
          <p:nvPr/>
        </p:nvSpPr>
        <p:spPr bwMode="auto">
          <a:xfrm>
            <a:off x="2466975" y="3514090"/>
            <a:ext cx="2667000" cy="1257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CN" sz="1400" b="1" i="0" u="none" strike="noStrike" cap="none" normalizeH="0" baseline="0" smtClean="0">
                <a:ln>
                  <a:noFill/>
                </a:ln>
                <a:solidFill>
                  <a:schemeClr val="tx1"/>
                </a:solidFill>
                <a:effectLst/>
                <a:latin typeface="DFKai-SB" panose="03000509000000000000" pitchFamily="65" charset="-120"/>
                <a:ea typeface="DFKai-SB" panose="03000509000000000000" pitchFamily="65" charset="-120"/>
                <a:cs typeface="Arial" panose="020B0604020202020204" pitchFamily="34" charset="0"/>
              </a:rPr>
              <a:t>什么时候</a:t>
            </a:r>
            <a:r>
              <a:rPr kumimoji="0" lang="en-US" altLang="zh-CN" sz="1400" b="1" i="0" u="none" strike="noStrike" cap="none" normalizeH="0" baseline="0" smtClean="0">
                <a:ln>
                  <a:noFill/>
                </a:ln>
                <a:solidFill>
                  <a:schemeClr val="tx1"/>
                </a:solidFill>
                <a:effectLst/>
                <a:latin typeface="DFKai-SB" panose="03000509000000000000" pitchFamily="65" charset="-120"/>
                <a:ea typeface="DFKai-SB" panose="03000509000000000000" pitchFamily="65" charset="-120"/>
                <a:cs typeface="Arial" panose="020B0604020202020204" pitchFamily="34" charset="0"/>
              </a:rPr>
              <a:t>?</a:t>
            </a:r>
            <a:endParaRPr kumimoji="0" lang="en-US" altLang="zh-CN" sz="1800" b="0" i="0" u="none" strike="noStrike" cap="none" normalizeH="0" baseline="0" smtClean="0">
              <a:ln>
                <a:noFill/>
              </a:ln>
              <a:solidFill>
                <a:schemeClr val="tx1"/>
              </a:solidFill>
              <a:effectLst/>
              <a:latin typeface="Arial" panose="020B0604020202020204" pitchFamily="34" charset="0"/>
            </a:endParaRPr>
          </a:p>
        </p:txBody>
      </p:sp>
      <p:sp>
        <p:nvSpPr>
          <p:cNvPr id="8" name="Text Box 6"/>
          <p:cNvSpPr txBox="1">
            <a:spLocks noChangeArrowheads="1"/>
          </p:cNvSpPr>
          <p:nvPr/>
        </p:nvSpPr>
        <p:spPr bwMode="auto">
          <a:xfrm>
            <a:off x="2095500" y="4973003"/>
            <a:ext cx="6924675" cy="1257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CN" sz="1400" b="1" i="0" u="none" strike="noStrike" cap="none" normalizeH="0" baseline="0" smtClean="0">
                <a:ln>
                  <a:noFill/>
                </a:ln>
                <a:solidFill>
                  <a:schemeClr val="tx1"/>
                </a:solidFill>
                <a:effectLst/>
                <a:latin typeface="DFKai-SB" panose="03000509000000000000" pitchFamily="65" charset="-120"/>
                <a:ea typeface="DFKai-SB" panose="03000509000000000000" pitchFamily="65" charset="-120"/>
                <a:cs typeface="Arial" panose="020B0604020202020204" pitchFamily="34" charset="0"/>
              </a:rPr>
              <a:t>为什么成为好朋友</a:t>
            </a:r>
            <a:r>
              <a:rPr kumimoji="0" lang="en-US" altLang="zh-CN" sz="1400" b="1" i="0" u="none" strike="noStrike" cap="none" normalizeH="0" baseline="0" smtClean="0">
                <a:ln>
                  <a:noFill/>
                </a:ln>
                <a:solidFill>
                  <a:schemeClr val="tx1"/>
                </a:solidFill>
                <a:effectLst/>
                <a:latin typeface="DFKai-SB" panose="03000509000000000000" pitchFamily="65" charset="-120"/>
                <a:ea typeface="DFKai-SB" panose="03000509000000000000" pitchFamily="65" charset="-120"/>
                <a:cs typeface="Arial" panose="020B0604020202020204" pitchFamily="34" charset="0"/>
              </a:rPr>
              <a:t>?</a:t>
            </a:r>
            <a:endParaRPr kumimoji="0" lang="en-US" altLang="zh-CN" sz="1800" b="0" i="0" u="none" strike="noStrike" cap="none" normalizeH="0" baseline="0" smtClean="0">
              <a:ln>
                <a:noFill/>
              </a:ln>
              <a:solidFill>
                <a:schemeClr val="tx1"/>
              </a:solidFill>
              <a:effectLst/>
              <a:latin typeface="Arial" panose="020B0604020202020204" pitchFamily="34" charset="0"/>
            </a:endParaRPr>
          </a:p>
        </p:txBody>
      </p:sp>
      <p:sp>
        <p:nvSpPr>
          <p:cNvPr id="9" name="Line 5"/>
          <p:cNvSpPr>
            <a:spLocks noChangeShapeType="1"/>
          </p:cNvSpPr>
          <p:nvPr/>
        </p:nvSpPr>
        <p:spPr bwMode="auto">
          <a:xfrm>
            <a:off x="4210050" y="2258378"/>
            <a:ext cx="0" cy="12557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4"/>
          <p:cNvSpPr>
            <a:spLocks noChangeShapeType="1"/>
          </p:cNvSpPr>
          <p:nvPr/>
        </p:nvSpPr>
        <p:spPr bwMode="auto">
          <a:xfrm>
            <a:off x="5600700" y="2258378"/>
            <a:ext cx="0" cy="27146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3"/>
          <p:cNvSpPr>
            <a:spLocks noChangeShapeType="1"/>
          </p:cNvSpPr>
          <p:nvPr/>
        </p:nvSpPr>
        <p:spPr bwMode="auto">
          <a:xfrm flipH="1">
            <a:off x="3162300" y="1618615"/>
            <a:ext cx="30480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2"/>
          <p:cNvSpPr>
            <a:spLocks noChangeShapeType="1"/>
          </p:cNvSpPr>
          <p:nvPr/>
        </p:nvSpPr>
        <p:spPr bwMode="auto">
          <a:xfrm>
            <a:off x="7200900" y="2258378"/>
            <a:ext cx="0" cy="12557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Line 1"/>
          <p:cNvSpPr>
            <a:spLocks noChangeShapeType="1"/>
          </p:cNvSpPr>
          <p:nvPr/>
        </p:nvSpPr>
        <p:spPr bwMode="auto">
          <a:xfrm>
            <a:off x="7734300" y="1667828"/>
            <a:ext cx="45720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2"/>
          <p:cNvSpPr>
            <a:spLocks noChangeArrowheads="1"/>
          </p:cNvSpPr>
          <p:nvPr/>
        </p:nvSpPr>
        <p:spPr bwMode="auto">
          <a:xfrm>
            <a:off x="4658711" y="208915"/>
            <a:ext cx="1883977"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W’s</a:t>
            </a:r>
            <a:r>
              <a:rPr kumimoji="0" lang="en-US" sz="1600" b="1"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 </a:t>
            </a:r>
            <a:r>
              <a:rPr kumimoji="0" lang="en-US" sz="2000" b="1"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Organizer</a:t>
            </a:r>
            <a:endParaRPr kumimoji="0" 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15" name="Rectangle 19"/>
          <p:cNvSpPr>
            <a:spLocks noChangeArrowheads="1"/>
          </p:cNvSpPr>
          <p:nvPr/>
        </p:nvSpPr>
        <p:spPr bwMode="auto">
          <a:xfrm>
            <a:off x="1485900" y="83439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6" name="Rectangle 15"/>
          <p:cNvSpPr/>
          <p:nvPr/>
        </p:nvSpPr>
        <p:spPr>
          <a:xfrm>
            <a:off x="238373" y="6381751"/>
            <a:ext cx="1885453" cy="369332"/>
          </a:xfrm>
          <a:prstGeom prst="rect">
            <a:avLst/>
          </a:prstGeom>
        </p:spPr>
        <p:txBody>
          <a:bodyPr wrap="none">
            <a:spAutoFit/>
          </a:bodyPr>
          <a:lstStyle/>
          <a:p>
            <a:r>
              <a:rPr lang="en-US" dirty="0" smtClean="0"/>
              <a:t>Article 3 Activity 1</a:t>
            </a:r>
            <a:endParaRPr lang="en-US" dirty="0"/>
          </a:p>
        </p:txBody>
      </p:sp>
      <p:sp>
        <p:nvSpPr>
          <p:cNvPr id="2" name="TextBox 1"/>
          <p:cNvSpPr txBox="1"/>
          <p:nvPr/>
        </p:nvSpPr>
        <p:spPr>
          <a:xfrm>
            <a:off x="1784863" y="2547302"/>
            <a:ext cx="873842" cy="523220"/>
          </a:xfrm>
          <a:prstGeom prst="rect">
            <a:avLst/>
          </a:prstGeom>
          <a:noFill/>
        </p:spPr>
        <p:txBody>
          <a:bodyPr wrap="square" rtlCol="0">
            <a:spAutoFit/>
          </a:bodyPr>
          <a:lstStyle/>
          <a:p>
            <a:r>
              <a:rPr lang="en-US" sz="2800" dirty="0" smtClean="0">
                <a:solidFill>
                  <a:srgbClr val="C00000"/>
                </a:solidFill>
              </a:rPr>
              <a:t>1</a:t>
            </a:r>
            <a:endParaRPr lang="en-US" sz="2800" dirty="0">
              <a:solidFill>
                <a:srgbClr val="C00000"/>
              </a:solidFill>
            </a:endParaRPr>
          </a:p>
        </p:txBody>
      </p:sp>
      <p:sp>
        <p:nvSpPr>
          <p:cNvPr id="18" name="TextBox 17"/>
          <p:cNvSpPr txBox="1"/>
          <p:nvPr/>
        </p:nvSpPr>
        <p:spPr>
          <a:xfrm>
            <a:off x="3594613" y="3996977"/>
            <a:ext cx="873842" cy="523220"/>
          </a:xfrm>
          <a:prstGeom prst="rect">
            <a:avLst/>
          </a:prstGeom>
          <a:noFill/>
        </p:spPr>
        <p:txBody>
          <a:bodyPr wrap="square" rtlCol="0">
            <a:spAutoFit/>
          </a:bodyPr>
          <a:lstStyle/>
          <a:p>
            <a:r>
              <a:rPr lang="en-US" sz="2800" dirty="0" smtClean="0">
                <a:solidFill>
                  <a:srgbClr val="C00000"/>
                </a:solidFill>
              </a:rPr>
              <a:t>2</a:t>
            </a:r>
            <a:endParaRPr lang="en-US" sz="2800" dirty="0">
              <a:solidFill>
                <a:srgbClr val="C00000"/>
              </a:solidFill>
            </a:endParaRPr>
          </a:p>
        </p:txBody>
      </p:sp>
      <p:sp>
        <p:nvSpPr>
          <p:cNvPr id="19" name="TextBox 18"/>
          <p:cNvSpPr txBox="1"/>
          <p:nvPr/>
        </p:nvSpPr>
        <p:spPr>
          <a:xfrm>
            <a:off x="6991350" y="4114820"/>
            <a:ext cx="873842" cy="523220"/>
          </a:xfrm>
          <a:prstGeom prst="rect">
            <a:avLst/>
          </a:prstGeom>
          <a:noFill/>
        </p:spPr>
        <p:txBody>
          <a:bodyPr wrap="square" rtlCol="0">
            <a:spAutoFit/>
          </a:bodyPr>
          <a:lstStyle/>
          <a:p>
            <a:r>
              <a:rPr lang="en-US" sz="2800" dirty="0">
                <a:solidFill>
                  <a:srgbClr val="C00000"/>
                </a:solidFill>
              </a:rPr>
              <a:t>3</a:t>
            </a:r>
          </a:p>
        </p:txBody>
      </p:sp>
      <p:sp>
        <p:nvSpPr>
          <p:cNvPr id="20" name="TextBox 19"/>
          <p:cNvSpPr txBox="1"/>
          <p:nvPr/>
        </p:nvSpPr>
        <p:spPr>
          <a:xfrm>
            <a:off x="8992829" y="2548909"/>
            <a:ext cx="873842" cy="523220"/>
          </a:xfrm>
          <a:prstGeom prst="rect">
            <a:avLst/>
          </a:prstGeom>
          <a:noFill/>
        </p:spPr>
        <p:txBody>
          <a:bodyPr wrap="square" rtlCol="0">
            <a:spAutoFit/>
          </a:bodyPr>
          <a:lstStyle/>
          <a:p>
            <a:r>
              <a:rPr lang="en-US" sz="2800" dirty="0">
                <a:solidFill>
                  <a:srgbClr val="C00000"/>
                </a:solidFill>
              </a:rPr>
              <a:t>4</a:t>
            </a:r>
          </a:p>
        </p:txBody>
      </p:sp>
    </p:spTree>
    <p:extLst>
      <p:ext uri="{BB962C8B-B14F-4D97-AF65-F5344CB8AC3E}">
        <p14:creationId xmlns:p14="http://schemas.microsoft.com/office/powerpoint/2010/main" val="367676915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117071" y="6435090"/>
            <a:ext cx="10058400" cy="114300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dirty="0" smtClean="0"/>
              <a:t>Article 3 Activity 1</a:t>
            </a:r>
            <a:endParaRPr lang="en-US" dirty="0"/>
          </a:p>
        </p:txBody>
      </p:sp>
      <p:sp>
        <p:nvSpPr>
          <p:cNvPr id="3" name="TextBox 2"/>
          <p:cNvSpPr txBox="1"/>
          <p:nvPr/>
        </p:nvSpPr>
        <p:spPr>
          <a:xfrm>
            <a:off x="1260071" y="1444748"/>
            <a:ext cx="9861319" cy="3600986"/>
          </a:xfrm>
          <a:prstGeom prst="rect">
            <a:avLst/>
          </a:prstGeom>
          <a:noFill/>
        </p:spPr>
        <p:txBody>
          <a:bodyPr wrap="square" rtlCol="0">
            <a:spAutoFit/>
          </a:bodyPr>
          <a:lstStyle/>
          <a:p>
            <a:endParaRPr lang="en-US" sz="2800" dirty="0"/>
          </a:p>
          <a:p>
            <a:r>
              <a:rPr lang="en-US" sz="4000" dirty="0" smtClean="0"/>
              <a:t>Step 2: Work with your new small group. Figure out why the author and the main character became good friends. Piece together your information and come up with a title for this article.</a:t>
            </a:r>
            <a:endParaRPr lang="en-US" sz="40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7744" y="4043228"/>
            <a:ext cx="2285714" cy="2285714"/>
          </a:xfrm>
          <a:prstGeom prst="rect">
            <a:avLst/>
          </a:prstGeom>
        </p:spPr>
      </p:pic>
      <p:sp>
        <p:nvSpPr>
          <p:cNvPr id="5" name="Title 1"/>
          <p:cNvSpPr txBox="1">
            <a:spLocks/>
          </p:cNvSpPr>
          <p:nvPr/>
        </p:nvSpPr>
        <p:spPr>
          <a:xfrm>
            <a:off x="3408911" y="23410"/>
            <a:ext cx="6309360" cy="93040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r>
              <a:rPr lang="en-US" sz="4800" b="1" dirty="0" smtClean="0"/>
              <a:t>Jigsaw Reading</a:t>
            </a:r>
            <a:endParaRPr lang="en-US" sz="4800" b="1" dirty="0"/>
          </a:p>
        </p:txBody>
      </p:sp>
      <p:sp>
        <p:nvSpPr>
          <p:cNvPr id="6" name="TextBox 5"/>
          <p:cNvSpPr txBox="1"/>
          <p:nvPr/>
        </p:nvSpPr>
        <p:spPr>
          <a:xfrm>
            <a:off x="1260071" y="1048017"/>
            <a:ext cx="9269730" cy="1323439"/>
          </a:xfrm>
          <a:prstGeom prst="rect">
            <a:avLst/>
          </a:prstGeom>
          <a:noFill/>
        </p:spPr>
        <p:txBody>
          <a:bodyPr wrap="square" rtlCol="0">
            <a:spAutoFit/>
          </a:bodyPr>
          <a:lstStyle/>
          <a:p>
            <a:r>
              <a:rPr lang="en-US" sz="4000" dirty="0" smtClean="0">
                <a:solidFill>
                  <a:srgbClr val="FF0000"/>
                </a:solidFill>
              </a:rPr>
              <a:t>What is the best title for this article?</a:t>
            </a:r>
          </a:p>
          <a:p>
            <a:endParaRPr lang="en-US" sz="4000" dirty="0" smtClean="0">
              <a:solidFill>
                <a:srgbClr val="FF0000"/>
              </a:solidFill>
            </a:endParaRPr>
          </a:p>
        </p:txBody>
      </p:sp>
    </p:spTree>
    <p:extLst>
      <p:ext uri="{BB962C8B-B14F-4D97-AF65-F5344CB8AC3E}">
        <p14:creationId xmlns:p14="http://schemas.microsoft.com/office/powerpoint/2010/main" val="3079158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1"/>
          <p:cNvSpPr txBox="1">
            <a:spLocks noChangeArrowheads="1"/>
          </p:cNvSpPr>
          <p:nvPr/>
        </p:nvSpPr>
        <p:spPr bwMode="auto">
          <a:xfrm>
            <a:off x="3467100" y="993140"/>
            <a:ext cx="4267200" cy="1257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CN" sz="1600" b="1" i="0" u="none" strike="noStrike" cap="none" normalizeH="0" baseline="0" smtClean="0">
                <a:ln>
                  <a:noFill/>
                </a:ln>
                <a:solidFill>
                  <a:schemeClr val="tx1"/>
                </a:solidFill>
                <a:effectLst/>
                <a:latin typeface="DFKai-SB" panose="03000509000000000000" pitchFamily="65" charset="-120"/>
                <a:ea typeface="DFKai-SB" panose="03000509000000000000" pitchFamily="65" charset="-120"/>
                <a:cs typeface="Arial" panose="020B0604020202020204" pitchFamily="34" charset="0"/>
              </a:rPr>
              <a:t>题目</a:t>
            </a:r>
            <a:endParaRPr kumimoji="0" lang="zh-CN" sz="1800" b="0" i="0" u="none" strike="noStrike" cap="none" normalizeH="0" baseline="0" smtClean="0">
              <a:ln>
                <a:noFill/>
              </a:ln>
              <a:solidFill>
                <a:schemeClr val="tx1"/>
              </a:solidFill>
              <a:effectLst/>
              <a:latin typeface="Arial" panose="020B0604020202020204" pitchFamily="34" charset="0"/>
            </a:endParaRPr>
          </a:p>
        </p:txBody>
      </p:sp>
      <p:sp>
        <p:nvSpPr>
          <p:cNvPr id="4" name="Text Box 10"/>
          <p:cNvSpPr txBox="1">
            <a:spLocks noChangeArrowheads="1"/>
          </p:cNvSpPr>
          <p:nvPr/>
        </p:nvSpPr>
        <p:spPr bwMode="auto">
          <a:xfrm>
            <a:off x="723900" y="2075815"/>
            <a:ext cx="2667000" cy="1257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CN" sz="1400" b="1" i="0" u="none" strike="noStrike" cap="none" normalizeH="0" baseline="0" dirty="0" smtClean="0">
                <a:ln>
                  <a:noFill/>
                </a:ln>
                <a:solidFill>
                  <a:schemeClr val="tx1"/>
                </a:solidFill>
                <a:effectLst/>
                <a:latin typeface="DFKai-SB" panose="03000509000000000000" pitchFamily="65" charset="-120"/>
                <a:ea typeface="DFKai-SB" panose="03000509000000000000" pitchFamily="65" charset="-120"/>
                <a:cs typeface="Arial" panose="020B0604020202020204" pitchFamily="34" charset="0"/>
              </a:rPr>
              <a:t>谁</a:t>
            </a:r>
            <a:r>
              <a:rPr kumimoji="0" lang="en-US" altLang="zh-CN" sz="1400" b="1" i="0" u="none" strike="noStrike" cap="none" normalizeH="0" baseline="0" dirty="0" smtClean="0">
                <a:ln>
                  <a:noFill/>
                </a:ln>
                <a:solidFill>
                  <a:schemeClr val="tx1"/>
                </a:solidFill>
                <a:effectLst/>
                <a:latin typeface="DFKai-SB" panose="03000509000000000000" pitchFamily="65" charset="-120"/>
                <a:ea typeface="DFKai-SB" panose="03000509000000000000" pitchFamily="65" charset="-120"/>
                <a:cs typeface="Arial" panose="020B0604020202020204" pitchFamily="34" charset="0"/>
              </a:rPr>
              <a:t>?</a:t>
            </a:r>
            <a:endParaRPr kumimoji="0" lang="en-US"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5" name="Text Box 9"/>
          <p:cNvSpPr txBox="1">
            <a:spLocks noChangeArrowheads="1"/>
          </p:cNvSpPr>
          <p:nvPr/>
        </p:nvSpPr>
        <p:spPr bwMode="auto">
          <a:xfrm>
            <a:off x="5895975" y="3514090"/>
            <a:ext cx="2667000" cy="1257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eaLnBrk="0" fontAlgn="base" hangingPunct="0">
              <a:spcBef>
                <a:spcPct val="0"/>
              </a:spcBef>
              <a:spcAft>
                <a:spcPct val="0"/>
              </a:spcAft>
            </a:pPr>
            <a:r>
              <a:rPr kumimoji="0" lang="zh-CN" b="1" i="0" u="none" strike="noStrike" cap="none" normalizeH="0" baseline="0" dirty="0" smtClean="0">
                <a:ln>
                  <a:noFill/>
                </a:ln>
                <a:solidFill>
                  <a:schemeClr val="tx1"/>
                </a:solidFill>
                <a:effectLst/>
                <a:latin typeface="DFKai-SB" panose="03000509000000000000" pitchFamily="65" charset="-120"/>
                <a:ea typeface="DFKai-SB" panose="03000509000000000000" pitchFamily="65" charset="-120"/>
                <a:cs typeface="Arial" panose="020B0604020202020204" pitchFamily="34" charset="0"/>
              </a:rPr>
              <a:t>在哪里</a:t>
            </a:r>
            <a:r>
              <a:rPr kumimoji="0" lang="en-US" altLang="zh-CN" b="1" i="0" u="none" strike="noStrike" cap="none" normalizeH="0" baseline="0" dirty="0" smtClean="0">
                <a:ln>
                  <a:noFill/>
                </a:ln>
                <a:solidFill>
                  <a:schemeClr val="tx1"/>
                </a:solidFill>
                <a:effectLst/>
                <a:latin typeface="DFKai-SB" panose="03000509000000000000" pitchFamily="65" charset="-120"/>
                <a:ea typeface="DFKai-SB" panose="03000509000000000000" pitchFamily="65" charset="-120"/>
                <a:cs typeface="Arial" panose="020B0604020202020204" pitchFamily="34" charset="0"/>
              </a:rPr>
              <a:t>?</a:t>
            </a:r>
            <a:endParaRPr kumimoji="0" lang="en-US"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6" name="Text Box 8"/>
          <p:cNvSpPr txBox="1">
            <a:spLocks noChangeArrowheads="1"/>
          </p:cNvSpPr>
          <p:nvPr/>
        </p:nvSpPr>
        <p:spPr bwMode="auto">
          <a:xfrm>
            <a:off x="7829550" y="2125028"/>
            <a:ext cx="2667000" cy="1257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eaLnBrk="0" fontAlgn="base" hangingPunct="0">
              <a:spcBef>
                <a:spcPct val="0"/>
              </a:spcBef>
              <a:spcAft>
                <a:spcPct val="0"/>
              </a:spcAft>
            </a:pPr>
            <a:r>
              <a:rPr kumimoji="0" lang="zh-CN" sz="1400" b="1" i="0" u="none" strike="noStrike" cap="none" normalizeH="0" baseline="0" dirty="0" smtClean="0">
                <a:ln>
                  <a:noFill/>
                </a:ln>
                <a:solidFill>
                  <a:schemeClr val="tx1"/>
                </a:solidFill>
                <a:effectLst/>
                <a:latin typeface="DFKai-SB" panose="03000509000000000000" pitchFamily="65" charset="-120"/>
                <a:ea typeface="DFKai-SB" panose="03000509000000000000" pitchFamily="65" charset="-120"/>
                <a:cs typeface="Arial" panose="020B0604020202020204" pitchFamily="34" charset="0"/>
              </a:rPr>
              <a:t>做什么</a:t>
            </a:r>
            <a:r>
              <a:rPr kumimoji="0" lang="en-US" altLang="zh-CN" sz="1400" b="1" i="0" u="none" strike="noStrike" cap="none" normalizeH="0" baseline="0" dirty="0" smtClean="0">
                <a:ln>
                  <a:noFill/>
                </a:ln>
                <a:solidFill>
                  <a:schemeClr val="tx1"/>
                </a:solidFill>
                <a:effectLst/>
                <a:latin typeface="DFKai-SB" panose="03000509000000000000" pitchFamily="65" charset="-120"/>
                <a:ea typeface="DFKai-SB" panose="03000509000000000000" pitchFamily="65" charset="-120"/>
                <a:cs typeface="Arial" panose="020B0604020202020204" pitchFamily="34" charset="0"/>
              </a:rPr>
              <a:t>?</a:t>
            </a:r>
            <a:endParaRPr kumimoji="0" lang="en-US" altLang="zh-CN" sz="1400" b="0" i="0" u="none" strike="noStrike" cap="none" normalizeH="0" baseline="0" dirty="0" smtClean="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panose="020B0604020202020204" pitchFamily="34" charset="0"/>
            </a:endParaRPr>
          </a:p>
        </p:txBody>
      </p:sp>
      <p:sp>
        <p:nvSpPr>
          <p:cNvPr id="7" name="Text Box 7"/>
          <p:cNvSpPr txBox="1">
            <a:spLocks noChangeArrowheads="1"/>
          </p:cNvSpPr>
          <p:nvPr/>
        </p:nvSpPr>
        <p:spPr bwMode="auto">
          <a:xfrm>
            <a:off x="2466975" y="3514090"/>
            <a:ext cx="2667000" cy="1257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CN" sz="1400" b="1" i="0" u="none" strike="noStrike" cap="none" normalizeH="0" baseline="0" smtClean="0">
                <a:ln>
                  <a:noFill/>
                </a:ln>
                <a:solidFill>
                  <a:schemeClr val="tx1"/>
                </a:solidFill>
                <a:effectLst/>
                <a:latin typeface="DFKai-SB" panose="03000509000000000000" pitchFamily="65" charset="-120"/>
                <a:ea typeface="DFKai-SB" panose="03000509000000000000" pitchFamily="65" charset="-120"/>
                <a:cs typeface="Arial" panose="020B0604020202020204" pitchFamily="34" charset="0"/>
              </a:rPr>
              <a:t>什么时候</a:t>
            </a:r>
            <a:r>
              <a:rPr kumimoji="0" lang="en-US" altLang="zh-CN" sz="1400" b="1" i="0" u="none" strike="noStrike" cap="none" normalizeH="0" baseline="0" smtClean="0">
                <a:ln>
                  <a:noFill/>
                </a:ln>
                <a:solidFill>
                  <a:schemeClr val="tx1"/>
                </a:solidFill>
                <a:effectLst/>
                <a:latin typeface="DFKai-SB" panose="03000509000000000000" pitchFamily="65" charset="-120"/>
                <a:ea typeface="DFKai-SB" panose="03000509000000000000" pitchFamily="65" charset="-120"/>
                <a:cs typeface="Arial" panose="020B0604020202020204" pitchFamily="34" charset="0"/>
              </a:rPr>
              <a:t>?</a:t>
            </a:r>
            <a:endParaRPr kumimoji="0" lang="en-US" altLang="zh-CN" sz="1800" b="0" i="0" u="none" strike="noStrike" cap="none" normalizeH="0" baseline="0" smtClean="0">
              <a:ln>
                <a:noFill/>
              </a:ln>
              <a:solidFill>
                <a:schemeClr val="tx1"/>
              </a:solidFill>
              <a:effectLst/>
              <a:latin typeface="Arial" panose="020B0604020202020204" pitchFamily="34" charset="0"/>
            </a:endParaRPr>
          </a:p>
        </p:txBody>
      </p:sp>
      <p:sp>
        <p:nvSpPr>
          <p:cNvPr id="8" name="Text Box 6"/>
          <p:cNvSpPr txBox="1">
            <a:spLocks noChangeArrowheads="1"/>
          </p:cNvSpPr>
          <p:nvPr/>
        </p:nvSpPr>
        <p:spPr bwMode="auto">
          <a:xfrm>
            <a:off x="2095500" y="4973003"/>
            <a:ext cx="6924675" cy="12573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zh-CN" sz="1400" b="1" i="0" u="none" strike="noStrike" cap="none" normalizeH="0" baseline="0" smtClean="0">
                <a:ln>
                  <a:noFill/>
                </a:ln>
                <a:solidFill>
                  <a:schemeClr val="tx1"/>
                </a:solidFill>
                <a:effectLst/>
                <a:latin typeface="DFKai-SB" panose="03000509000000000000" pitchFamily="65" charset="-120"/>
                <a:ea typeface="DFKai-SB" panose="03000509000000000000" pitchFamily="65" charset="-120"/>
                <a:cs typeface="Arial" panose="020B0604020202020204" pitchFamily="34" charset="0"/>
              </a:rPr>
              <a:t>为什么成为好朋友</a:t>
            </a:r>
            <a:r>
              <a:rPr kumimoji="0" lang="en-US" altLang="zh-CN" sz="1400" b="1" i="0" u="none" strike="noStrike" cap="none" normalizeH="0" baseline="0" smtClean="0">
                <a:ln>
                  <a:noFill/>
                </a:ln>
                <a:solidFill>
                  <a:schemeClr val="tx1"/>
                </a:solidFill>
                <a:effectLst/>
                <a:latin typeface="DFKai-SB" panose="03000509000000000000" pitchFamily="65" charset="-120"/>
                <a:ea typeface="DFKai-SB" panose="03000509000000000000" pitchFamily="65" charset="-120"/>
                <a:cs typeface="Arial" panose="020B0604020202020204" pitchFamily="34" charset="0"/>
              </a:rPr>
              <a:t>?</a:t>
            </a:r>
            <a:endParaRPr kumimoji="0" lang="en-US" altLang="zh-CN" sz="1800" b="0" i="0" u="none" strike="noStrike" cap="none" normalizeH="0" baseline="0" smtClean="0">
              <a:ln>
                <a:noFill/>
              </a:ln>
              <a:solidFill>
                <a:schemeClr val="tx1"/>
              </a:solidFill>
              <a:effectLst/>
              <a:latin typeface="Arial" panose="020B0604020202020204" pitchFamily="34" charset="0"/>
            </a:endParaRPr>
          </a:p>
        </p:txBody>
      </p:sp>
      <p:sp>
        <p:nvSpPr>
          <p:cNvPr id="9" name="Line 5"/>
          <p:cNvSpPr>
            <a:spLocks noChangeShapeType="1"/>
          </p:cNvSpPr>
          <p:nvPr/>
        </p:nvSpPr>
        <p:spPr bwMode="auto">
          <a:xfrm>
            <a:off x="4210050" y="2258378"/>
            <a:ext cx="0" cy="12557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4"/>
          <p:cNvSpPr>
            <a:spLocks noChangeShapeType="1"/>
          </p:cNvSpPr>
          <p:nvPr/>
        </p:nvSpPr>
        <p:spPr bwMode="auto">
          <a:xfrm>
            <a:off x="5600700" y="2258378"/>
            <a:ext cx="0" cy="271462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3"/>
          <p:cNvSpPr>
            <a:spLocks noChangeShapeType="1"/>
          </p:cNvSpPr>
          <p:nvPr/>
        </p:nvSpPr>
        <p:spPr bwMode="auto">
          <a:xfrm flipH="1">
            <a:off x="3162300" y="1618615"/>
            <a:ext cx="30480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2"/>
          <p:cNvSpPr>
            <a:spLocks noChangeShapeType="1"/>
          </p:cNvSpPr>
          <p:nvPr/>
        </p:nvSpPr>
        <p:spPr bwMode="auto">
          <a:xfrm>
            <a:off x="7200900" y="2258378"/>
            <a:ext cx="0" cy="125571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Line 1"/>
          <p:cNvSpPr>
            <a:spLocks noChangeShapeType="1"/>
          </p:cNvSpPr>
          <p:nvPr/>
        </p:nvSpPr>
        <p:spPr bwMode="auto">
          <a:xfrm>
            <a:off x="7734300" y="1667828"/>
            <a:ext cx="457200" cy="4572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Rectangle 19"/>
          <p:cNvSpPr>
            <a:spLocks noChangeArrowheads="1"/>
          </p:cNvSpPr>
          <p:nvPr/>
        </p:nvSpPr>
        <p:spPr bwMode="auto">
          <a:xfrm>
            <a:off x="1485900" y="83439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7" name="Rectangle 16"/>
          <p:cNvSpPr/>
          <p:nvPr/>
        </p:nvSpPr>
        <p:spPr>
          <a:xfrm>
            <a:off x="210047" y="6381751"/>
            <a:ext cx="1885453" cy="369332"/>
          </a:xfrm>
          <a:prstGeom prst="rect">
            <a:avLst/>
          </a:prstGeom>
        </p:spPr>
        <p:txBody>
          <a:bodyPr wrap="none">
            <a:spAutoFit/>
          </a:bodyPr>
          <a:lstStyle/>
          <a:p>
            <a:r>
              <a:rPr lang="en-US" dirty="0" smtClean="0"/>
              <a:t>Article 3 Activity 1</a:t>
            </a:r>
            <a:endParaRPr lang="en-US" dirty="0"/>
          </a:p>
        </p:txBody>
      </p:sp>
      <p:sp>
        <p:nvSpPr>
          <p:cNvPr id="23" name="Rectangle 12"/>
          <p:cNvSpPr>
            <a:spLocks noChangeArrowheads="1"/>
          </p:cNvSpPr>
          <p:nvPr/>
        </p:nvSpPr>
        <p:spPr bwMode="auto">
          <a:xfrm>
            <a:off x="4615848" y="236657"/>
            <a:ext cx="1883977"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W’s</a:t>
            </a:r>
            <a:r>
              <a:rPr kumimoji="0" lang="en-US" sz="1600" b="1"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 </a:t>
            </a:r>
            <a:r>
              <a:rPr kumimoji="0" lang="en-US" sz="2000" b="1" i="0" u="none" strike="noStrike" cap="none" normalizeH="0" baseline="0" dirty="0" smtClean="0">
                <a:ln>
                  <a:noFill/>
                </a:ln>
                <a:solidFill>
                  <a:schemeClr val="tx1"/>
                </a:solidFill>
                <a:effectLst/>
                <a:latin typeface="Arial" panose="020B0604020202020204" pitchFamily="34" charset="0"/>
                <a:ea typeface="SimSun" panose="02010600030101010101" pitchFamily="2" charset="-122"/>
                <a:cs typeface="Arial" panose="020B0604020202020204" pitchFamily="34" charset="0"/>
              </a:rPr>
              <a:t>Organizer</a:t>
            </a:r>
            <a:endParaRPr kumimoji="0" 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endParaRPr>
          </a:p>
        </p:txBody>
      </p:sp>
      <p:sp>
        <p:nvSpPr>
          <p:cNvPr id="2" name="TextBox 1"/>
          <p:cNvSpPr txBox="1"/>
          <p:nvPr/>
        </p:nvSpPr>
        <p:spPr>
          <a:xfrm>
            <a:off x="3432380" y="5530645"/>
            <a:ext cx="819150" cy="400110"/>
          </a:xfrm>
          <a:prstGeom prst="rect">
            <a:avLst/>
          </a:prstGeom>
          <a:noFill/>
        </p:spPr>
        <p:txBody>
          <a:bodyPr wrap="square" rtlCol="0">
            <a:spAutoFit/>
          </a:bodyPr>
          <a:lstStyle/>
          <a:p>
            <a:r>
              <a:rPr lang="en-US" sz="2000" dirty="0" smtClean="0">
                <a:solidFill>
                  <a:srgbClr val="C00000"/>
                </a:solidFill>
              </a:rPr>
              <a:t>1</a:t>
            </a:r>
            <a:endParaRPr lang="en-US" sz="2000" dirty="0">
              <a:solidFill>
                <a:srgbClr val="C00000"/>
              </a:solidFill>
            </a:endParaRPr>
          </a:p>
        </p:txBody>
      </p:sp>
      <p:sp>
        <p:nvSpPr>
          <p:cNvPr id="24" name="TextBox 23"/>
          <p:cNvSpPr txBox="1"/>
          <p:nvPr/>
        </p:nvSpPr>
        <p:spPr>
          <a:xfrm>
            <a:off x="4615848" y="5530645"/>
            <a:ext cx="819150" cy="400110"/>
          </a:xfrm>
          <a:prstGeom prst="rect">
            <a:avLst/>
          </a:prstGeom>
          <a:noFill/>
        </p:spPr>
        <p:txBody>
          <a:bodyPr wrap="square" rtlCol="0">
            <a:spAutoFit/>
          </a:bodyPr>
          <a:lstStyle/>
          <a:p>
            <a:r>
              <a:rPr lang="en-US" sz="2000" dirty="0">
                <a:solidFill>
                  <a:srgbClr val="C00000"/>
                </a:solidFill>
              </a:rPr>
              <a:t>2</a:t>
            </a:r>
          </a:p>
        </p:txBody>
      </p:sp>
      <p:sp>
        <p:nvSpPr>
          <p:cNvPr id="25" name="TextBox 24"/>
          <p:cNvSpPr txBox="1"/>
          <p:nvPr/>
        </p:nvSpPr>
        <p:spPr>
          <a:xfrm>
            <a:off x="5738746" y="5545393"/>
            <a:ext cx="819150" cy="400110"/>
          </a:xfrm>
          <a:prstGeom prst="rect">
            <a:avLst/>
          </a:prstGeom>
          <a:noFill/>
        </p:spPr>
        <p:txBody>
          <a:bodyPr wrap="square" rtlCol="0">
            <a:spAutoFit/>
          </a:bodyPr>
          <a:lstStyle/>
          <a:p>
            <a:r>
              <a:rPr lang="en-US" sz="2000" dirty="0">
                <a:solidFill>
                  <a:srgbClr val="C00000"/>
                </a:solidFill>
              </a:rPr>
              <a:t>3</a:t>
            </a:r>
          </a:p>
        </p:txBody>
      </p:sp>
      <p:sp>
        <p:nvSpPr>
          <p:cNvPr id="26" name="TextBox 25"/>
          <p:cNvSpPr txBox="1"/>
          <p:nvPr/>
        </p:nvSpPr>
        <p:spPr>
          <a:xfrm>
            <a:off x="6844019" y="5545393"/>
            <a:ext cx="819150" cy="400110"/>
          </a:xfrm>
          <a:prstGeom prst="rect">
            <a:avLst/>
          </a:prstGeom>
          <a:noFill/>
        </p:spPr>
        <p:txBody>
          <a:bodyPr wrap="square" rtlCol="0">
            <a:spAutoFit/>
          </a:bodyPr>
          <a:lstStyle/>
          <a:p>
            <a:r>
              <a:rPr lang="en-US" sz="2000" dirty="0">
                <a:solidFill>
                  <a:srgbClr val="C00000"/>
                </a:solidFill>
              </a:rPr>
              <a:t>4</a:t>
            </a:r>
          </a:p>
        </p:txBody>
      </p:sp>
      <p:sp>
        <p:nvSpPr>
          <p:cNvPr id="27" name="TextBox 26"/>
          <p:cNvSpPr txBox="1"/>
          <p:nvPr/>
        </p:nvSpPr>
        <p:spPr>
          <a:xfrm>
            <a:off x="3584780" y="1542416"/>
            <a:ext cx="819150" cy="400110"/>
          </a:xfrm>
          <a:prstGeom prst="rect">
            <a:avLst/>
          </a:prstGeom>
          <a:noFill/>
        </p:spPr>
        <p:txBody>
          <a:bodyPr wrap="square" rtlCol="0">
            <a:spAutoFit/>
          </a:bodyPr>
          <a:lstStyle/>
          <a:p>
            <a:r>
              <a:rPr lang="en-US" sz="2000" dirty="0" smtClean="0">
                <a:solidFill>
                  <a:srgbClr val="C00000"/>
                </a:solidFill>
              </a:rPr>
              <a:t>1</a:t>
            </a:r>
            <a:endParaRPr lang="en-US" sz="2000" dirty="0">
              <a:solidFill>
                <a:srgbClr val="C00000"/>
              </a:solidFill>
            </a:endParaRPr>
          </a:p>
        </p:txBody>
      </p:sp>
      <p:sp>
        <p:nvSpPr>
          <p:cNvPr id="28" name="TextBox 27"/>
          <p:cNvSpPr txBox="1"/>
          <p:nvPr/>
        </p:nvSpPr>
        <p:spPr>
          <a:xfrm>
            <a:off x="4768248" y="1542416"/>
            <a:ext cx="819150" cy="400110"/>
          </a:xfrm>
          <a:prstGeom prst="rect">
            <a:avLst/>
          </a:prstGeom>
          <a:noFill/>
        </p:spPr>
        <p:txBody>
          <a:bodyPr wrap="square" rtlCol="0">
            <a:spAutoFit/>
          </a:bodyPr>
          <a:lstStyle/>
          <a:p>
            <a:r>
              <a:rPr lang="en-US" sz="2000" dirty="0">
                <a:solidFill>
                  <a:srgbClr val="C00000"/>
                </a:solidFill>
              </a:rPr>
              <a:t>2</a:t>
            </a:r>
          </a:p>
        </p:txBody>
      </p:sp>
      <p:sp>
        <p:nvSpPr>
          <p:cNvPr id="29" name="TextBox 28"/>
          <p:cNvSpPr txBox="1"/>
          <p:nvPr/>
        </p:nvSpPr>
        <p:spPr>
          <a:xfrm>
            <a:off x="5891146" y="1557164"/>
            <a:ext cx="819150" cy="400110"/>
          </a:xfrm>
          <a:prstGeom prst="rect">
            <a:avLst/>
          </a:prstGeom>
          <a:noFill/>
        </p:spPr>
        <p:txBody>
          <a:bodyPr wrap="square" rtlCol="0">
            <a:spAutoFit/>
          </a:bodyPr>
          <a:lstStyle/>
          <a:p>
            <a:r>
              <a:rPr lang="en-US" sz="2000" dirty="0">
                <a:solidFill>
                  <a:srgbClr val="C00000"/>
                </a:solidFill>
              </a:rPr>
              <a:t>3</a:t>
            </a:r>
          </a:p>
        </p:txBody>
      </p:sp>
      <p:sp>
        <p:nvSpPr>
          <p:cNvPr id="30" name="TextBox 29"/>
          <p:cNvSpPr txBox="1"/>
          <p:nvPr/>
        </p:nvSpPr>
        <p:spPr>
          <a:xfrm>
            <a:off x="6996419" y="1557164"/>
            <a:ext cx="819150" cy="400110"/>
          </a:xfrm>
          <a:prstGeom prst="rect">
            <a:avLst/>
          </a:prstGeom>
          <a:noFill/>
        </p:spPr>
        <p:txBody>
          <a:bodyPr wrap="square" rtlCol="0">
            <a:spAutoFit/>
          </a:bodyPr>
          <a:lstStyle/>
          <a:p>
            <a:r>
              <a:rPr lang="en-US" sz="2000" dirty="0">
                <a:solidFill>
                  <a:srgbClr val="C00000"/>
                </a:solidFill>
              </a:rPr>
              <a:t>4</a:t>
            </a:r>
          </a:p>
        </p:txBody>
      </p:sp>
    </p:spTree>
    <p:extLst>
      <p:ext uri="{BB962C8B-B14F-4D97-AF65-F5344CB8AC3E}">
        <p14:creationId xmlns:p14="http://schemas.microsoft.com/office/powerpoint/2010/main" val="38739112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00680" y="258255"/>
            <a:ext cx="6309360" cy="930402"/>
          </a:xfrm>
          <a:prstGeom prst="rect">
            <a:avLst/>
          </a:prstGeom>
        </p:spPr>
        <p:txBody>
          <a:bodyPr>
            <a:normAutofit fontScale="975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mtClean="0"/>
              <a:t>Jigsaw Reading</a:t>
            </a:r>
            <a:endParaRPr lang="en-US" dirty="0"/>
          </a:p>
        </p:txBody>
      </p:sp>
      <p:sp>
        <p:nvSpPr>
          <p:cNvPr id="3" name="TextBox 2"/>
          <p:cNvSpPr txBox="1"/>
          <p:nvPr/>
        </p:nvSpPr>
        <p:spPr>
          <a:xfrm>
            <a:off x="471401" y="1140848"/>
            <a:ext cx="9269730" cy="5016758"/>
          </a:xfrm>
          <a:prstGeom prst="rect">
            <a:avLst/>
          </a:prstGeom>
          <a:noFill/>
        </p:spPr>
        <p:txBody>
          <a:bodyPr wrap="square" rtlCol="0">
            <a:spAutoFit/>
          </a:bodyPr>
          <a:lstStyle/>
          <a:p>
            <a:r>
              <a:rPr lang="en-US" sz="4000" dirty="0" smtClean="0">
                <a:solidFill>
                  <a:srgbClr val="FF0000"/>
                </a:solidFill>
              </a:rPr>
              <a:t>What is the best title for this article?</a:t>
            </a:r>
          </a:p>
          <a:p>
            <a:pPr>
              <a:lnSpc>
                <a:spcPct val="150000"/>
              </a:lnSpc>
            </a:pPr>
            <a:r>
              <a:rPr lang="en-US" sz="4000" dirty="0" smtClean="0"/>
              <a:t>1._____________________</a:t>
            </a:r>
          </a:p>
          <a:p>
            <a:pPr>
              <a:lnSpc>
                <a:spcPct val="150000"/>
              </a:lnSpc>
            </a:pPr>
            <a:r>
              <a:rPr lang="en-US" sz="4000" dirty="0" smtClean="0"/>
              <a:t>2._____________________</a:t>
            </a:r>
          </a:p>
          <a:p>
            <a:pPr>
              <a:lnSpc>
                <a:spcPct val="150000"/>
              </a:lnSpc>
            </a:pPr>
            <a:r>
              <a:rPr lang="en-US" sz="4000" dirty="0" smtClean="0"/>
              <a:t>3._____________________</a:t>
            </a:r>
          </a:p>
          <a:p>
            <a:pPr>
              <a:lnSpc>
                <a:spcPct val="150000"/>
              </a:lnSpc>
            </a:pPr>
            <a:r>
              <a:rPr lang="en-US" sz="4000" dirty="0" smtClean="0"/>
              <a:t>4._____________________</a:t>
            </a:r>
          </a:p>
          <a:p>
            <a:endParaRPr lang="en-US" sz="40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85569" y="3499008"/>
            <a:ext cx="2285714" cy="2285714"/>
          </a:xfrm>
          <a:prstGeom prst="rect">
            <a:avLst/>
          </a:prstGeom>
        </p:spPr>
      </p:pic>
      <p:sp>
        <p:nvSpPr>
          <p:cNvPr id="5" name="TextBox 4"/>
          <p:cNvSpPr txBox="1"/>
          <p:nvPr/>
        </p:nvSpPr>
        <p:spPr>
          <a:xfrm>
            <a:off x="6392140" y="1765930"/>
            <a:ext cx="5677939" cy="1107996"/>
          </a:xfrm>
          <a:prstGeom prst="rect">
            <a:avLst/>
          </a:prstGeom>
          <a:noFill/>
        </p:spPr>
        <p:txBody>
          <a:bodyPr wrap="square" rtlCol="0">
            <a:spAutoFit/>
          </a:bodyPr>
          <a:lstStyle/>
          <a:p>
            <a:r>
              <a:rPr lang="zh-CN" altLang="en-US" sz="4800" b="1" dirty="0" smtClean="0">
                <a:solidFill>
                  <a:srgbClr val="002060"/>
                </a:solidFill>
                <a:latin typeface="+mj-lt"/>
                <a:ea typeface="DFKai-SB" panose="03000509000000000000" pitchFamily="65" charset="-120"/>
                <a:cs typeface="DaunPenh" panose="01010101010101010101" pitchFamily="2" charset="0"/>
              </a:rPr>
              <a:t>老师的</a:t>
            </a:r>
            <a:r>
              <a:rPr lang="en-US" altLang="zh-CN" sz="4800" b="1" dirty="0" smtClean="0">
                <a:solidFill>
                  <a:srgbClr val="002060"/>
                </a:solidFill>
                <a:latin typeface="+mj-lt"/>
                <a:ea typeface="DFKai-SB" panose="03000509000000000000" pitchFamily="65" charset="-120"/>
                <a:cs typeface="DaunPenh" panose="01010101010101010101" pitchFamily="2" charset="0"/>
              </a:rPr>
              <a:t> Title</a:t>
            </a:r>
            <a:r>
              <a:rPr lang="zh-CN" altLang="en-US" sz="4800" b="1" dirty="0" smtClean="0">
                <a:solidFill>
                  <a:srgbClr val="002060"/>
                </a:solidFill>
                <a:latin typeface="+mj-lt"/>
                <a:ea typeface="DFKai-SB" panose="03000509000000000000" pitchFamily="65" charset="-120"/>
                <a:cs typeface="DaunPenh" panose="01010101010101010101" pitchFamily="2" charset="0"/>
              </a:rPr>
              <a:t>是什么？</a:t>
            </a:r>
            <a:endParaRPr lang="en-US" altLang="zh-CN" sz="4800" b="1" dirty="0" smtClean="0">
              <a:solidFill>
                <a:srgbClr val="002060"/>
              </a:solidFill>
              <a:latin typeface="+mj-lt"/>
              <a:ea typeface="DFKai-SB" panose="03000509000000000000" pitchFamily="65" charset="-120"/>
              <a:cs typeface="DaunPenh" panose="01010101010101010101" pitchFamily="2" charset="0"/>
            </a:endParaRPr>
          </a:p>
          <a:p>
            <a:endParaRPr lang="en-US" dirty="0"/>
          </a:p>
        </p:txBody>
      </p:sp>
      <p:sp>
        <p:nvSpPr>
          <p:cNvPr id="6" name="TextBox 5"/>
          <p:cNvSpPr txBox="1"/>
          <p:nvPr/>
        </p:nvSpPr>
        <p:spPr>
          <a:xfrm>
            <a:off x="6975070" y="2561047"/>
            <a:ext cx="4192039" cy="923330"/>
          </a:xfrm>
          <a:prstGeom prst="rect">
            <a:avLst/>
          </a:prstGeom>
          <a:noFill/>
        </p:spPr>
        <p:txBody>
          <a:bodyPr wrap="square" rtlCol="0">
            <a:spAutoFit/>
          </a:bodyPr>
          <a:lstStyle/>
          <a:p>
            <a:r>
              <a:rPr lang="zh-CN" altLang="en-US" sz="5400" dirty="0" smtClean="0">
                <a:solidFill>
                  <a:srgbClr val="7030A0"/>
                </a:solidFill>
                <a:latin typeface="DFKai-SB" panose="03000509000000000000" pitchFamily="65" charset="-120"/>
                <a:ea typeface="DFKai-SB" panose="03000509000000000000" pitchFamily="65" charset="-120"/>
              </a:rPr>
              <a:t>我的好朋友</a:t>
            </a:r>
            <a:endParaRPr lang="en-US" sz="5400" dirty="0">
              <a:solidFill>
                <a:srgbClr val="7030A0"/>
              </a:solidFill>
              <a:latin typeface="DFKai-SB" panose="03000509000000000000" pitchFamily="65" charset="-120"/>
              <a:ea typeface="DFKai-SB" panose="03000509000000000000" pitchFamily="65" charset="-120"/>
            </a:endParaRPr>
          </a:p>
        </p:txBody>
      </p:sp>
      <p:sp>
        <p:nvSpPr>
          <p:cNvPr id="7" name="Rectangle 6"/>
          <p:cNvSpPr/>
          <p:nvPr/>
        </p:nvSpPr>
        <p:spPr>
          <a:xfrm>
            <a:off x="238373" y="6381751"/>
            <a:ext cx="1885453" cy="369332"/>
          </a:xfrm>
          <a:prstGeom prst="rect">
            <a:avLst/>
          </a:prstGeom>
        </p:spPr>
        <p:txBody>
          <a:bodyPr wrap="none">
            <a:spAutoFit/>
          </a:bodyPr>
          <a:lstStyle/>
          <a:p>
            <a:r>
              <a:rPr lang="en-US" dirty="0" smtClean="0"/>
              <a:t>Article 3 Activity 1</a:t>
            </a:r>
            <a:endParaRPr lang="en-US" dirty="0"/>
          </a:p>
        </p:txBody>
      </p:sp>
    </p:spTree>
    <p:extLst>
      <p:ext uri="{BB962C8B-B14F-4D97-AF65-F5344CB8AC3E}">
        <p14:creationId xmlns:p14="http://schemas.microsoft.com/office/powerpoint/2010/main" val="21281187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inVertical)">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74420" y="806440"/>
            <a:ext cx="10058400" cy="5078313"/>
          </a:xfrm>
          <a:prstGeom prst="rect">
            <a:avLst/>
          </a:prstGeom>
        </p:spPr>
        <p:txBody>
          <a:bodyPr wrap="square">
            <a:spAutoFit/>
          </a:bodyPr>
          <a:lstStyle/>
          <a:p>
            <a:pPr>
              <a:lnSpc>
                <a:spcPct val="150000"/>
              </a:lnSpc>
            </a:pPr>
            <a:r>
              <a:rPr lang="zh-CN" altLang="en-US" sz="2400" dirty="0">
                <a:solidFill>
                  <a:srgbClr val="000000"/>
                </a:solidFill>
                <a:latin typeface="DFKai-SB" panose="03000509000000000000" pitchFamily="65" charset="-120"/>
                <a:ea typeface="DFKai-SB" panose="03000509000000000000" pitchFamily="65" charset="-120"/>
              </a:rPr>
              <a:t>我和罗伯特是在二年级认识的。 有一天，我们班刚来了两位新同学，其中一位就是罗伯特。他有一张胖胖的脸，一双大大的蓝眼睛，一个高高的鼻子，和一头棕色的头发。他的脸虽然胖胖的，可是他的身体一点儿也不胖 。因为他很喜欢笑，所以我很喜欢他。那天，下午上体育课的时候，老师让我们自由活动，因为罗伯特刚来，没有人和他玩， 所以我马上过去和他打招呼。 我和他一起聊天的时候，发现我们有很多一样的爱好，我们不但喜欢打篮球和吃东西，而且喜欢看电影和跳街舞。 我知道他最喜欢打桌球，就跟他说：“走，我们一起去体育馆打球吧！”  他高兴极了。后来，我们常常一起去打桌球， 就这样，我和他成为了好朋友。</a:t>
            </a:r>
            <a:endParaRPr lang="en-US" sz="2400" dirty="0">
              <a:latin typeface="DFKai-SB" panose="03000509000000000000" pitchFamily="65" charset="-120"/>
              <a:ea typeface="DFKai-SB" panose="03000509000000000000" pitchFamily="65" charset="-120"/>
            </a:endParaRPr>
          </a:p>
        </p:txBody>
      </p:sp>
      <p:sp>
        <p:nvSpPr>
          <p:cNvPr id="4" name="TextBox 3"/>
          <p:cNvSpPr txBox="1"/>
          <p:nvPr/>
        </p:nvSpPr>
        <p:spPr>
          <a:xfrm>
            <a:off x="4229100" y="221665"/>
            <a:ext cx="5257800" cy="584775"/>
          </a:xfrm>
          <a:prstGeom prst="rect">
            <a:avLst/>
          </a:prstGeom>
          <a:noFill/>
        </p:spPr>
        <p:txBody>
          <a:bodyPr wrap="square" rtlCol="0">
            <a:spAutoFit/>
          </a:bodyPr>
          <a:lstStyle/>
          <a:p>
            <a:r>
              <a:rPr lang="zh-CN" altLang="en-US" sz="3200" dirty="0" smtClean="0">
                <a:latin typeface="DFKai-SB" panose="03000509000000000000" pitchFamily="65" charset="-120"/>
                <a:ea typeface="DFKai-SB" panose="03000509000000000000" pitchFamily="65" charset="-120"/>
              </a:rPr>
              <a:t>我的好朋友</a:t>
            </a:r>
            <a:endParaRPr lang="en-US" sz="32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23789513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396335"/>
            <a:ext cx="7261860" cy="923330"/>
          </a:xfrm>
          <a:prstGeom prst="rect">
            <a:avLst/>
          </a:prstGeom>
        </p:spPr>
        <p:txBody>
          <a:bodyPr wrap="square">
            <a:spAutoFit/>
          </a:bodyPr>
          <a:lstStyle/>
          <a:p>
            <a:r>
              <a:rPr lang="en-US" dirty="0">
                <a:solidFill>
                  <a:srgbClr val="000000"/>
                </a:solidFill>
                <a:latin typeface="Arial" panose="020B0604020202020204" pitchFamily="34" charset="0"/>
              </a:rPr>
              <a:t>Article 3 Activity 2 (scanning, skimming, </a:t>
            </a:r>
            <a:r>
              <a:rPr lang="en-US" dirty="0" err="1" smtClean="0">
                <a:solidFill>
                  <a:srgbClr val="000000"/>
                </a:solidFill>
                <a:latin typeface="Arial" panose="020B0604020202020204" pitchFamily="34" charset="0"/>
              </a:rPr>
              <a:t>rauding</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and learning)</a:t>
            </a:r>
            <a:endParaRPr lang="en-US" b="0" dirty="0" smtClean="0">
              <a:effectLst/>
            </a:endParaRPr>
          </a:p>
          <a:p>
            <a:r>
              <a:rPr lang="en-US" dirty="0" smtClean="0"/>
              <a:t/>
            </a:r>
            <a:br>
              <a:rPr lang="en-US" dirty="0" smtClean="0"/>
            </a:br>
            <a:endParaRPr lang="en-US" dirty="0"/>
          </a:p>
        </p:txBody>
      </p:sp>
      <p:sp>
        <p:nvSpPr>
          <p:cNvPr id="3" name="Rectangle 2"/>
          <p:cNvSpPr/>
          <p:nvPr/>
        </p:nvSpPr>
        <p:spPr>
          <a:xfrm>
            <a:off x="2739390" y="258425"/>
            <a:ext cx="6096000" cy="2062103"/>
          </a:xfrm>
          <a:prstGeom prst="rect">
            <a:avLst/>
          </a:prstGeom>
        </p:spPr>
        <p:txBody>
          <a:bodyPr>
            <a:spAutoFit/>
          </a:bodyPr>
          <a:lstStyle/>
          <a:p>
            <a:r>
              <a:rPr lang="en-US" sz="2800" b="1" dirty="0">
                <a:solidFill>
                  <a:srgbClr val="000000"/>
                </a:solidFill>
                <a:latin typeface="Arial" panose="020B0604020202020204" pitchFamily="34" charset="0"/>
              </a:rPr>
              <a:t>Reading comprehension </a:t>
            </a:r>
            <a:r>
              <a:rPr lang="en-US" sz="2800" b="1" dirty="0" smtClean="0">
                <a:solidFill>
                  <a:srgbClr val="000000"/>
                </a:solidFill>
                <a:latin typeface="Arial" panose="020B0604020202020204" pitchFamily="34" charset="0"/>
              </a:rPr>
              <a:t>exercise</a:t>
            </a:r>
            <a:endParaRPr lang="en-US" sz="2800" b="0" dirty="0" smtClean="0">
              <a:effectLst/>
            </a:endParaRPr>
          </a:p>
          <a:p>
            <a:r>
              <a:rPr lang="en-US" sz="2800" dirty="0" smtClean="0"/>
              <a:t/>
            </a:r>
            <a:br>
              <a:rPr lang="en-US" sz="2800" dirty="0" smtClean="0"/>
            </a:br>
            <a:r>
              <a:rPr lang="en-US" sz="3600" dirty="0" smtClean="0">
                <a:latin typeface="+mj-lt"/>
                <a:ea typeface="DFKai-SB" panose="03000509000000000000" pitchFamily="65" charset="-120"/>
              </a:rPr>
              <a:t>1. Main character </a:t>
            </a:r>
            <a:r>
              <a:rPr lang="zh-CN" altLang="en-US" sz="3600" dirty="0" smtClean="0">
                <a:latin typeface="+mj-lt"/>
                <a:ea typeface="DFKai-SB" panose="03000509000000000000" pitchFamily="65" charset="-120"/>
              </a:rPr>
              <a:t>叫什么名字？</a:t>
            </a:r>
            <a:br>
              <a:rPr lang="zh-CN" altLang="en-US" sz="3600" dirty="0" smtClean="0">
                <a:latin typeface="+mj-lt"/>
                <a:ea typeface="DFKai-SB" panose="03000509000000000000" pitchFamily="65" charset="-120"/>
              </a:rPr>
            </a:br>
            <a:endParaRPr lang="en-US" sz="3600" dirty="0">
              <a:latin typeface="+mj-lt"/>
              <a:ea typeface="DFKai-SB" panose="03000509000000000000" pitchFamily="65" charset="-12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8102" y="427938"/>
            <a:ext cx="1182167" cy="2122281"/>
          </a:xfrm>
          <a:prstGeom prst="rect">
            <a:avLst/>
          </a:prstGeom>
        </p:spPr>
      </p:pic>
      <p:sp>
        <p:nvSpPr>
          <p:cNvPr id="6" name="Rectangle 5"/>
          <p:cNvSpPr/>
          <p:nvPr/>
        </p:nvSpPr>
        <p:spPr>
          <a:xfrm>
            <a:off x="2739391" y="2586428"/>
            <a:ext cx="6384994" cy="646331"/>
          </a:xfrm>
          <a:prstGeom prst="rect">
            <a:avLst/>
          </a:prstGeom>
        </p:spPr>
        <p:txBody>
          <a:bodyPr wrap="square">
            <a:spAutoFit/>
          </a:bodyPr>
          <a:lstStyle/>
          <a:p>
            <a:r>
              <a:rPr lang="en-US" altLang="zh-CN" sz="3600" dirty="0" smtClean="0">
                <a:solidFill>
                  <a:srgbClr val="000000"/>
                </a:solidFill>
                <a:latin typeface="+mj-lt"/>
                <a:ea typeface="DFKai-SB" panose="03000509000000000000" pitchFamily="65" charset="-120"/>
              </a:rPr>
              <a:t>2.</a:t>
            </a:r>
            <a:r>
              <a:rPr lang="en-US" altLang="zh-CN" sz="3600" dirty="0" smtClean="0">
                <a:solidFill>
                  <a:srgbClr val="000000"/>
                </a:solidFill>
                <a:latin typeface="DFKai-SB" panose="03000509000000000000" pitchFamily="65" charset="-120"/>
                <a:ea typeface="DFKai-SB" panose="03000509000000000000" pitchFamily="65" charset="-120"/>
              </a:rPr>
              <a:t> </a:t>
            </a:r>
            <a:r>
              <a:rPr lang="zh-CN" altLang="en-US" sz="3600" dirty="0">
                <a:solidFill>
                  <a:srgbClr val="000000"/>
                </a:solidFill>
                <a:latin typeface="DFKai-SB" panose="03000509000000000000" pitchFamily="65" charset="-120"/>
                <a:ea typeface="DFKai-SB" panose="03000509000000000000" pitchFamily="65" charset="-120"/>
              </a:rPr>
              <a:t>文章里有几个人？ 有谁？</a:t>
            </a:r>
            <a:endParaRPr lang="en-US" sz="3600" dirty="0">
              <a:latin typeface="DFKai-SB" panose="03000509000000000000" pitchFamily="65" charset="-120"/>
              <a:ea typeface="DFKai-SB" panose="03000509000000000000" pitchFamily="65" charset="-120"/>
            </a:endParaRPr>
          </a:p>
        </p:txBody>
      </p:sp>
      <p:sp>
        <p:nvSpPr>
          <p:cNvPr id="8" name="TextBox 7"/>
          <p:cNvSpPr txBox="1"/>
          <p:nvPr/>
        </p:nvSpPr>
        <p:spPr>
          <a:xfrm>
            <a:off x="3338830" y="3351342"/>
            <a:ext cx="2949677" cy="584775"/>
          </a:xfrm>
          <a:prstGeom prst="rect">
            <a:avLst/>
          </a:prstGeom>
          <a:noFill/>
        </p:spPr>
        <p:txBody>
          <a:bodyPr wrap="square" rtlCol="0">
            <a:spAutoFit/>
          </a:bodyPr>
          <a:lstStyle/>
          <a:p>
            <a:r>
              <a:rPr lang="zh-CN" altLang="en-US" sz="3200" dirty="0" smtClean="0">
                <a:solidFill>
                  <a:srgbClr val="C00000"/>
                </a:solidFill>
                <a:latin typeface="DFKai-SB" panose="03000509000000000000" pitchFamily="65" charset="-120"/>
                <a:ea typeface="DFKai-SB" panose="03000509000000000000" pitchFamily="65" charset="-120"/>
              </a:rPr>
              <a:t>四个人</a:t>
            </a:r>
            <a:endParaRPr lang="en-US" sz="3200" dirty="0">
              <a:solidFill>
                <a:srgbClr val="C00000"/>
              </a:solidFill>
              <a:latin typeface="DFKai-SB" panose="03000509000000000000" pitchFamily="65" charset="-120"/>
              <a:ea typeface="DFKai-SB" panose="03000509000000000000" pitchFamily="65" charset="-120"/>
            </a:endParaRPr>
          </a:p>
        </p:txBody>
      </p:sp>
      <p:sp>
        <p:nvSpPr>
          <p:cNvPr id="11" name="TextBox 10"/>
          <p:cNvSpPr txBox="1"/>
          <p:nvPr/>
        </p:nvSpPr>
        <p:spPr>
          <a:xfrm>
            <a:off x="3248323" y="4054700"/>
            <a:ext cx="5007036" cy="584775"/>
          </a:xfrm>
          <a:prstGeom prst="rect">
            <a:avLst/>
          </a:prstGeom>
          <a:noFill/>
        </p:spPr>
        <p:txBody>
          <a:bodyPr wrap="square" rtlCol="0">
            <a:spAutoFit/>
          </a:bodyPr>
          <a:lstStyle/>
          <a:p>
            <a:r>
              <a:rPr lang="zh-CN" altLang="en-US" sz="3200" dirty="0" smtClean="0">
                <a:solidFill>
                  <a:srgbClr val="7030A0"/>
                </a:solidFill>
                <a:latin typeface="DFKai-SB" panose="03000509000000000000" pitchFamily="65" charset="-120"/>
                <a:ea typeface="DFKai-SB" panose="03000509000000000000" pitchFamily="65" charset="-120"/>
              </a:rPr>
              <a:t>我，同学，老师，罗伯特</a:t>
            </a:r>
            <a:endParaRPr lang="en-US" sz="3200" dirty="0">
              <a:solidFill>
                <a:srgbClr val="7030A0"/>
              </a:solidFill>
              <a:latin typeface="DFKai-SB" panose="03000509000000000000" pitchFamily="65" charset="-120"/>
              <a:ea typeface="DFKai-SB" panose="03000509000000000000" pitchFamily="65" charset="-120"/>
            </a:endParaRPr>
          </a:p>
        </p:txBody>
      </p:sp>
      <p:sp>
        <p:nvSpPr>
          <p:cNvPr id="9" name="TextBox 8"/>
          <p:cNvSpPr txBox="1"/>
          <p:nvPr/>
        </p:nvSpPr>
        <p:spPr>
          <a:xfrm>
            <a:off x="4643483" y="1828998"/>
            <a:ext cx="1889760" cy="861774"/>
          </a:xfrm>
          <a:prstGeom prst="rect">
            <a:avLst/>
          </a:prstGeom>
          <a:noFill/>
        </p:spPr>
        <p:txBody>
          <a:bodyPr wrap="square" rtlCol="0">
            <a:spAutoFit/>
          </a:bodyPr>
          <a:lstStyle/>
          <a:p>
            <a:r>
              <a:rPr lang="zh-CN" altLang="en-US" sz="3200" dirty="0" smtClean="0">
                <a:solidFill>
                  <a:srgbClr val="C00000"/>
                </a:solidFill>
                <a:latin typeface="DFKai-SB" panose="03000509000000000000" pitchFamily="65" charset="-120"/>
                <a:ea typeface="DFKai-SB" panose="03000509000000000000" pitchFamily="65" charset="-120"/>
              </a:rPr>
              <a:t>罗伯特</a:t>
            </a:r>
            <a:endParaRPr lang="en-US" altLang="zh-CN" sz="3200" dirty="0" smtClean="0">
              <a:solidFill>
                <a:srgbClr val="C00000"/>
              </a:solidFill>
              <a:latin typeface="DFKai-SB" panose="03000509000000000000" pitchFamily="65" charset="-120"/>
              <a:ea typeface="DFKai-SB" panose="03000509000000000000" pitchFamily="65" charset="-120"/>
            </a:endParaRPr>
          </a:p>
          <a:p>
            <a:endParaRPr lang="en-US" dirty="0"/>
          </a:p>
        </p:txBody>
      </p:sp>
    </p:spTree>
    <p:extLst>
      <p:ext uri="{BB962C8B-B14F-4D97-AF65-F5344CB8AC3E}">
        <p14:creationId xmlns:p14="http://schemas.microsoft.com/office/powerpoint/2010/main" val="32096120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396335"/>
            <a:ext cx="7261860" cy="923330"/>
          </a:xfrm>
          <a:prstGeom prst="rect">
            <a:avLst/>
          </a:prstGeom>
        </p:spPr>
        <p:txBody>
          <a:bodyPr wrap="square">
            <a:spAutoFit/>
          </a:bodyPr>
          <a:lstStyle/>
          <a:p>
            <a:r>
              <a:rPr lang="en-US" dirty="0">
                <a:solidFill>
                  <a:srgbClr val="000000"/>
                </a:solidFill>
                <a:latin typeface="Arial" panose="020B0604020202020204" pitchFamily="34" charset="0"/>
              </a:rPr>
              <a:t>Article 3 Activity 2 (scanning, skimming, </a:t>
            </a:r>
            <a:r>
              <a:rPr lang="en-US" dirty="0" err="1" smtClean="0">
                <a:solidFill>
                  <a:srgbClr val="000000"/>
                </a:solidFill>
                <a:latin typeface="Arial" panose="020B0604020202020204" pitchFamily="34" charset="0"/>
              </a:rPr>
              <a:t>rauding</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and learning)</a:t>
            </a:r>
            <a:endParaRPr lang="en-US" b="0" dirty="0" smtClean="0">
              <a:effectLst/>
            </a:endParaRPr>
          </a:p>
          <a:p>
            <a:r>
              <a:rPr lang="en-US" dirty="0" smtClean="0"/>
              <a:t/>
            </a:r>
            <a:br>
              <a:rPr lang="en-US" dirty="0" smtClean="0"/>
            </a:br>
            <a:endParaRPr lang="en-US" dirty="0"/>
          </a:p>
        </p:txBody>
      </p:sp>
      <p:sp>
        <p:nvSpPr>
          <p:cNvPr id="3" name="Rectangle 2"/>
          <p:cNvSpPr/>
          <p:nvPr/>
        </p:nvSpPr>
        <p:spPr>
          <a:xfrm>
            <a:off x="2739390" y="258425"/>
            <a:ext cx="6096000" cy="1508105"/>
          </a:xfrm>
          <a:prstGeom prst="rect">
            <a:avLst/>
          </a:prstGeom>
        </p:spPr>
        <p:txBody>
          <a:bodyPr>
            <a:spAutoFit/>
          </a:bodyPr>
          <a:lstStyle/>
          <a:p>
            <a:r>
              <a:rPr lang="en-US" sz="2800" b="1" dirty="0">
                <a:solidFill>
                  <a:srgbClr val="000000"/>
                </a:solidFill>
                <a:latin typeface="Arial" panose="020B0604020202020204" pitchFamily="34" charset="0"/>
              </a:rPr>
              <a:t>Reading comprehension </a:t>
            </a:r>
            <a:r>
              <a:rPr lang="en-US" sz="2800" b="1" dirty="0" smtClean="0">
                <a:solidFill>
                  <a:srgbClr val="000000"/>
                </a:solidFill>
                <a:latin typeface="Arial" panose="020B0604020202020204" pitchFamily="34" charset="0"/>
              </a:rPr>
              <a:t>exercise</a:t>
            </a:r>
            <a:endParaRPr lang="en-US" sz="2800" b="0" dirty="0" smtClean="0">
              <a:effectLst/>
            </a:endParaRPr>
          </a:p>
          <a:p>
            <a:r>
              <a:rPr lang="en-US" sz="2800" dirty="0" smtClean="0"/>
              <a:t/>
            </a:r>
            <a:br>
              <a:rPr lang="en-US" sz="2800" dirty="0" smtClean="0"/>
            </a:br>
            <a:r>
              <a:rPr lang="en-US" altLang="zh-CN" sz="3600" dirty="0"/>
              <a:t>3. </a:t>
            </a:r>
            <a:r>
              <a:rPr lang="zh-CN" altLang="en-US" sz="3600" dirty="0">
                <a:latin typeface="DFKai-SB" panose="03000509000000000000" pitchFamily="65" charset="-120"/>
                <a:ea typeface="DFKai-SB" panose="03000509000000000000" pitchFamily="65" charset="-120"/>
              </a:rPr>
              <a:t>他长得什么样？</a:t>
            </a:r>
            <a:endParaRPr lang="en-US" sz="3600" dirty="0">
              <a:latin typeface="DFKai-SB" panose="03000509000000000000" pitchFamily="65" charset="-120"/>
              <a:ea typeface="DFKai-SB" panose="03000509000000000000" pitchFamily="65" charset="-12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8102" y="427938"/>
            <a:ext cx="1182167" cy="2122281"/>
          </a:xfrm>
          <a:prstGeom prst="rect">
            <a:avLst/>
          </a:prstGeom>
        </p:spPr>
      </p:pic>
      <p:sp>
        <p:nvSpPr>
          <p:cNvPr id="5" name="Rectangle 4"/>
          <p:cNvSpPr/>
          <p:nvPr/>
        </p:nvSpPr>
        <p:spPr>
          <a:xfrm>
            <a:off x="4213860" y="1772840"/>
            <a:ext cx="6096000" cy="3894592"/>
          </a:xfrm>
          <a:prstGeom prst="rect">
            <a:avLst/>
          </a:prstGeom>
        </p:spPr>
        <p:txBody>
          <a:bodyPr>
            <a:spAutoFit/>
          </a:bodyPr>
          <a:lstStyle/>
          <a:p>
            <a:pPr fontAlgn="base">
              <a:lnSpc>
                <a:spcPct val="150000"/>
              </a:lnSpc>
              <a:buFont typeface="Arial" panose="020B0604020202020204" pitchFamily="34" charset="0"/>
              <a:buChar char="•"/>
            </a:pPr>
            <a:r>
              <a:rPr lang="zh-CN" altLang="en-US" sz="2800" dirty="0">
                <a:solidFill>
                  <a:srgbClr val="000000"/>
                </a:solidFill>
                <a:latin typeface="DFKai-SB" panose="03000509000000000000" pitchFamily="65" charset="-120"/>
                <a:ea typeface="DFKai-SB" panose="03000509000000000000" pitchFamily="65" charset="-120"/>
              </a:rPr>
              <a:t>胖胖的脸</a:t>
            </a:r>
          </a:p>
          <a:p>
            <a:pPr fontAlgn="base">
              <a:lnSpc>
                <a:spcPct val="150000"/>
              </a:lnSpc>
              <a:buFont typeface="Arial" panose="020B0604020202020204" pitchFamily="34" charset="0"/>
              <a:buChar char="•"/>
            </a:pPr>
            <a:r>
              <a:rPr lang="zh-CN" altLang="en-US" sz="2800" dirty="0">
                <a:solidFill>
                  <a:srgbClr val="000000"/>
                </a:solidFill>
                <a:latin typeface="DFKai-SB" panose="03000509000000000000" pitchFamily="65" charset="-120"/>
                <a:ea typeface="DFKai-SB" panose="03000509000000000000" pitchFamily="65" charset="-120"/>
              </a:rPr>
              <a:t>大大的眼睛 </a:t>
            </a:r>
          </a:p>
          <a:p>
            <a:pPr fontAlgn="base">
              <a:lnSpc>
                <a:spcPct val="150000"/>
              </a:lnSpc>
              <a:buFont typeface="Arial" panose="020B0604020202020204" pitchFamily="34" charset="0"/>
              <a:buChar char="•"/>
            </a:pPr>
            <a:r>
              <a:rPr lang="zh-CN" altLang="en-US" sz="2800" dirty="0">
                <a:solidFill>
                  <a:srgbClr val="000000"/>
                </a:solidFill>
                <a:latin typeface="DFKai-SB" panose="03000509000000000000" pitchFamily="65" charset="-120"/>
                <a:ea typeface="DFKai-SB" panose="03000509000000000000" pitchFamily="65" charset="-120"/>
              </a:rPr>
              <a:t>红眼睛</a:t>
            </a:r>
          </a:p>
          <a:p>
            <a:pPr fontAlgn="base">
              <a:lnSpc>
                <a:spcPct val="150000"/>
              </a:lnSpc>
              <a:buFont typeface="Arial" panose="020B0604020202020204" pitchFamily="34" charset="0"/>
              <a:buChar char="•"/>
            </a:pPr>
            <a:r>
              <a:rPr lang="zh-CN" altLang="en-US" sz="2800" dirty="0">
                <a:solidFill>
                  <a:srgbClr val="000000"/>
                </a:solidFill>
                <a:latin typeface="DFKai-SB" panose="03000509000000000000" pitchFamily="65" charset="-120"/>
                <a:ea typeface="DFKai-SB" panose="03000509000000000000" pitchFamily="65" charset="-120"/>
              </a:rPr>
              <a:t>高高的鼻子</a:t>
            </a:r>
          </a:p>
          <a:p>
            <a:pPr fontAlgn="base">
              <a:lnSpc>
                <a:spcPct val="150000"/>
              </a:lnSpc>
              <a:buFont typeface="Arial" panose="020B0604020202020204" pitchFamily="34" charset="0"/>
              <a:buChar char="•"/>
            </a:pPr>
            <a:r>
              <a:rPr lang="zh-CN" altLang="en-US" sz="2800" dirty="0">
                <a:solidFill>
                  <a:srgbClr val="000000"/>
                </a:solidFill>
                <a:latin typeface="DFKai-SB" panose="03000509000000000000" pitchFamily="65" charset="-120"/>
                <a:ea typeface="DFKai-SB" panose="03000509000000000000" pitchFamily="65" charset="-120"/>
              </a:rPr>
              <a:t>棕色的头发</a:t>
            </a:r>
          </a:p>
          <a:p>
            <a:pPr fontAlgn="base">
              <a:lnSpc>
                <a:spcPct val="150000"/>
              </a:lnSpc>
              <a:buFont typeface="Arial" panose="020B0604020202020204" pitchFamily="34" charset="0"/>
              <a:buChar char="•"/>
            </a:pPr>
            <a:r>
              <a:rPr lang="zh-CN" altLang="en-US" sz="2800" dirty="0">
                <a:solidFill>
                  <a:srgbClr val="000000"/>
                </a:solidFill>
                <a:latin typeface="DFKai-SB" panose="03000509000000000000" pitchFamily="65" charset="-120"/>
                <a:ea typeface="DFKai-SB" panose="03000509000000000000" pitchFamily="65" charset="-120"/>
              </a:rPr>
              <a:t>身体很胖</a:t>
            </a:r>
          </a:p>
        </p:txBody>
      </p:sp>
      <p:sp>
        <p:nvSpPr>
          <p:cNvPr id="7" name="TextBox 6"/>
          <p:cNvSpPr txBox="1"/>
          <p:nvPr/>
        </p:nvSpPr>
        <p:spPr>
          <a:xfrm>
            <a:off x="3794760" y="1838594"/>
            <a:ext cx="567690" cy="584775"/>
          </a:xfrm>
          <a:prstGeom prst="rect">
            <a:avLst/>
          </a:prstGeom>
          <a:noFill/>
        </p:spPr>
        <p:txBody>
          <a:bodyPr wrap="square" rtlCol="0">
            <a:spAutoFit/>
          </a:bodyPr>
          <a:lstStyle/>
          <a:p>
            <a:r>
              <a:rPr lang="en-US" sz="3200" dirty="0" smtClean="0"/>
              <a:t>v</a:t>
            </a:r>
            <a:endParaRPr lang="en-US" sz="3200" dirty="0"/>
          </a:p>
        </p:txBody>
      </p:sp>
      <p:sp>
        <p:nvSpPr>
          <p:cNvPr id="12" name="TextBox 11"/>
          <p:cNvSpPr txBox="1"/>
          <p:nvPr/>
        </p:nvSpPr>
        <p:spPr>
          <a:xfrm>
            <a:off x="3827145" y="2511399"/>
            <a:ext cx="567690" cy="584775"/>
          </a:xfrm>
          <a:prstGeom prst="rect">
            <a:avLst/>
          </a:prstGeom>
          <a:noFill/>
        </p:spPr>
        <p:txBody>
          <a:bodyPr wrap="square" rtlCol="0">
            <a:spAutoFit/>
          </a:bodyPr>
          <a:lstStyle/>
          <a:p>
            <a:r>
              <a:rPr lang="en-US" sz="3200" dirty="0" smtClean="0"/>
              <a:t>v</a:t>
            </a:r>
            <a:endParaRPr lang="en-US" sz="3200" dirty="0"/>
          </a:p>
        </p:txBody>
      </p:sp>
      <p:sp>
        <p:nvSpPr>
          <p:cNvPr id="13" name="TextBox 12"/>
          <p:cNvSpPr txBox="1"/>
          <p:nvPr/>
        </p:nvSpPr>
        <p:spPr>
          <a:xfrm>
            <a:off x="3794760" y="3825076"/>
            <a:ext cx="567690" cy="584775"/>
          </a:xfrm>
          <a:prstGeom prst="rect">
            <a:avLst/>
          </a:prstGeom>
          <a:noFill/>
        </p:spPr>
        <p:txBody>
          <a:bodyPr wrap="square" rtlCol="0">
            <a:spAutoFit/>
          </a:bodyPr>
          <a:lstStyle/>
          <a:p>
            <a:r>
              <a:rPr lang="en-US" sz="3200" dirty="0" smtClean="0"/>
              <a:t>v</a:t>
            </a:r>
            <a:endParaRPr lang="en-US" sz="3200" dirty="0"/>
          </a:p>
        </p:txBody>
      </p:sp>
      <p:sp>
        <p:nvSpPr>
          <p:cNvPr id="14" name="TextBox 13"/>
          <p:cNvSpPr txBox="1"/>
          <p:nvPr/>
        </p:nvSpPr>
        <p:spPr>
          <a:xfrm>
            <a:off x="3800475" y="4409851"/>
            <a:ext cx="567690" cy="584775"/>
          </a:xfrm>
          <a:prstGeom prst="rect">
            <a:avLst/>
          </a:prstGeom>
          <a:noFill/>
        </p:spPr>
        <p:txBody>
          <a:bodyPr wrap="square" rtlCol="0">
            <a:spAutoFit/>
          </a:bodyPr>
          <a:lstStyle/>
          <a:p>
            <a:r>
              <a:rPr lang="en-US" sz="3200" dirty="0" smtClean="0"/>
              <a:t>v</a:t>
            </a:r>
            <a:endParaRPr lang="en-US" sz="3200" dirty="0"/>
          </a:p>
        </p:txBody>
      </p:sp>
    </p:spTree>
    <p:extLst>
      <p:ext uri="{BB962C8B-B14F-4D97-AF65-F5344CB8AC3E}">
        <p14:creationId xmlns:p14="http://schemas.microsoft.com/office/powerpoint/2010/main" val="19415238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3"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396335"/>
            <a:ext cx="7261860" cy="923330"/>
          </a:xfrm>
          <a:prstGeom prst="rect">
            <a:avLst/>
          </a:prstGeom>
        </p:spPr>
        <p:txBody>
          <a:bodyPr wrap="square">
            <a:spAutoFit/>
          </a:bodyPr>
          <a:lstStyle/>
          <a:p>
            <a:r>
              <a:rPr lang="en-US" dirty="0">
                <a:solidFill>
                  <a:srgbClr val="000000"/>
                </a:solidFill>
                <a:latin typeface="Arial" panose="020B0604020202020204" pitchFamily="34" charset="0"/>
              </a:rPr>
              <a:t>Article 3 Activity 2 (scanning, skimming, </a:t>
            </a:r>
            <a:r>
              <a:rPr lang="en-US" dirty="0" err="1" smtClean="0">
                <a:solidFill>
                  <a:srgbClr val="000000"/>
                </a:solidFill>
                <a:latin typeface="Arial" panose="020B0604020202020204" pitchFamily="34" charset="0"/>
              </a:rPr>
              <a:t>rauding</a:t>
            </a:r>
            <a:r>
              <a:rPr lang="en-US" dirty="0" smtClean="0">
                <a:solidFill>
                  <a:srgbClr val="000000"/>
                </a:solidFill>
                <a:latin typeface="Arial" panose="020B0604020202020204" pitchFamily="34" charset="0"/>
              </a:rPr>
              <a:t> </a:t>
            </a:r>
            <a:r>
              <a:rPr lang="en-US" dirty="0">
                <a:solidFill>
                  <a:srgbClr val="000000"/>
                </a:solidFill>
                <a:latin typeface="Arial" panose="020B0604020202020204" pitchFamily="34" charset="0"/>
              </a:rPr>
              <a:t>and learning)</a:t>
            </a:r>
            <a:endParaRPr lang="en-US" b="0" dirty="0" smtClean="0">
              <a:effectLst/>
            </a:endParaRPr>
          </a:p>
          <a:p>
            <a:r>
              <a:rPr lang="en-US" dirty="0" smtClean="0"/>
              <a:t/>
            </a:r>
            <a:br>
              <a:rPr lang="en-US" dirty="0" smtClean="0"/>
            </a:br>
            <a:endParaRPr lang="en-US" dirty="0"/>
          </a:p>
        </p:txBody>
      </p:sp>
      <p:sp>
        <p:nvSpPr>
          <p:cNvPr id="3" name="Rectangle 2"/>
          <p:cNvSpPr/>
          <p:nvPr/>
        </p:nvSpPr>
        <p:spPr>
          <a:xfrm>
            <a:off x="2967990" y="82569"/>
            <a:ext cx="6096000" cy="1631216"/>
          </a:xfrm>
          <a:prstGeom prst="rect">
            <a:avLst/>
          </a:prstGeom>
        </p:spPr>
        <p:txBody>
          <a:bodyPr>
            <a:spAutoFit/>
          </a:bodyPr>
          <a:lstStyle/>
          <a:p>
            <a:r>
              <a:rPr lang="en-US" sz="2800" b="1" dirty="0">
                <a:solidFill>
                  <a:srgbClr val="000000"/>
                </a:solidFill>
                <a:latin typeface="Arial" panose="020B0604020202020204" pitchFamily="34" charset="0"/>
              </a:rPr>
              <a:t>Reading comprehension </a:t>
            </a:r>
            <a:r>
              <a:rPr lang="en-US" sz="2800" b="1" dirty="0" smtClean="0">
                <a:solidFill>
                  <a:srgbClr val="000000"/>
                </a:solidFill>
                <a:latin typeface="Arial" panose="020B0604020202020204" pitchFamily="34" charset="0"/>
              </a:rPr>
              <a:t>exercise</a:t>
            </a:r>
            <a:endParaRPr lang="en-US" sz="2800" b="0" dirty="0" smtClean="0">
              <a:effectLst/>
            </a:endParaRPr>
          </a:p>
          <a:p>
            <a:endParaRPr lang="en-US" altLang="zh-CN" sz="3600" dirty="0" smtClean="0"/>
          </a:p>
          <a:p>
            <a:r>
              <a:rPr lang="en-US" altLang="zh-CN" sz="3600" dirty="0" smtClean="0"/>
              <a:t>4</a:t>
            </a:r>
            <a:r>
              <a:rPr lang="en-US" altLang="zh-CN" sz="3600" dirty="0"/>
              <a:t>. </a:t>
            </a:r>
            <a:r>
              <a:rPr lang="zh-CN" altLang="en-US" sz="3600" dirty="0">
                <a:latin typeface="DFKai-SB" panose="03000509000000000000" pitchFamily="65" charset="-120"/>
                <a:ea typeface="DFKai-SB" panose="03000509000000000000" pitchFamily="65" charset="-120"/>
              </a:rPr>
              <a:t>他是一个什么样的人？</a:t>
            </a:r>
            <a:endParaRPr lang="en-US" sz="3600" dirty="0">
              <a:latin typeface="DFKai-SB" panose="03000509000000000000" pitchFamily="65" charset="-120"/>
              <a:ea typeface="DFKai-SB" panose="03000509000000000000" pitchFamily="65" charset="-12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8102" y="427938"/>
            <a:ext cx="1182167" cy="2122281"/>
          </a:xfrm>
          <a:prstGeom prst="rect">
            <a:avLst/>
          </a:prstGeom>
        </p:spPr>
      </p:pic>
      <p:sp>
        <p:nvSpPr>
          <p:cNvPr id="7" name="TextBox 6"/>
          <p:cNvSpPr txBox="1"/>
          <p:nvPr/>
        </p:nvSpPr>
        <p:spPr>
          <a:xfrm>
            <a:off x="3779520" y="1766530"/>
            <a:ext cx="567690" cy="584775"/>
          </a:xfrm>
          <a:prstGeom prst="rect">
            <a:avLst/>
          </a:prstGeom>
          <a:noFill/>
        </p:spPr>
        <p:txBody>
          <a:bodyPr wrap="square" rtlCol="0">
            <a:spAutoFit/>
          </a:bodyPr>
          <a:lstStyle/>
          <a:p>
            <a:r>
              <a:rPr lang="en-US" sz="3200" dirty="0" smtClean="0"/>
              <a:t>v</a:t>
            </a:r>
            <a:endParaRPr lang="en-US" sz="3200" dirty="0"/>
          </a:p>
        </p:txBody>
      </p:sp>
      <p:sp>
        <p:nvSpPr>
          <p:cNvPr id="12" name="TextBox 11"/>
          <p:cNvSpPr txBox="1"/>
          <p:nvPr/>
        </p:nvSpPr>
        <p:spPr>
          <a:xfrm>
            <a:off x="3779520" y="2301387"/>
            <a:ext cx="567690" cy="584775"/>
          </a:xfrm>
          <a:prstGeom prst="rect">
            <a:avLst/>
          </a:prstGeom>
          <a:noFill/>
        </p:spPr>
        <p:txBody>
          <a:bodyPr wrap="square" rtlCol="0">
            <a:spAutoFit/>
          </a:bodyPr>
          <a:lstStyle/>
          <a:p>
            <a:r>
              <a:rPr lang="en-US" sz="3200" dirty="0" smtClean="0"/>
              <a:t>v</a:t>
            </a:r>
            <a:endParaRPr lang="en-US" sz="3200" dirty="0"/>
          </a:p>
        </p:txBody>
      </p:sp>
      <p:sp>
        <p:nvSpPr>
          <p:cNvPr id="13" name="TextBox 12"/>
          <p:cNvSpPr txBox="1"/>
          <p:nvPr/>
        </p:nvSpPr>
        <p:spPr>
          <a:xfrm>
            <a:off x="3800475" y="2795803"/>
            <a:ext cx="567690" cy="584775"/>
          </a:xfrm>
          <a:prstGeom prst="rect">
            <a:avLst/>
          </a:prstGeom>
          <a:noFill/>
        </p:spPr>
        <p:txBody>
          <a:bodyPr wrap="square" rtlCol="0">
            <a:spAutoFit/>
          </a:bodyPr>
          <a:lstStyle/>
          <a:p>
            <a:r>
              <a:rPr lang="en-US" sz="3200" dirty="0" smtClean="0"/>
              <a:t>v</a:t>
            </a:r>
            <a:endParaRPr lang="en-US" sz="3200" dirty="0"/>
          </a:p>
        </p:txBody>
      </p:sp>
      <p:sp>
        <p:nvSpPr>
          <p:cNvPr id="14" name="TextBox 13"/>
          <p:cNvSpPr txBox="1"/>
          <p:nvPr/>
        </p:nvSpPr>
        <p:spPr>
          <a:xfrm>
            <a:off x="3800475" y="3274408"/>
            <a:ext cx="567690" cy="584775"/>
          </a:xfrm>
          <a:prstGeom prst="rect">
            <a:avLst/>
          </a:prstGeom>
          <a:noFill/>
        </p:spPr>
        <p:txBody>
          <a:bodyPr wrap="square" rtlCol="0">
            <a:spAutoFit/>
          </a:bodyPr>
          <a:lstStyle/>
          <a:p>
            <a:r>
              <a:rPr lang="en-US" sz="3200" dirty="0" smtClean="0"/>
              <a:t>v</a:t>
            </a:r>
            <a:endParaRPr lang="en-US" sz="3200" dirty="0"/>
          </a:p>
        </p:txBody>
      </p:sp>
      <p:sp>
        <p:nvSpPr>
          <p:cNvPr id="6" name="Rectangle 5"/>
          <p:cNvSpPr/>
          <p:nvPr/>
        </p:nvSpPr>
        <p:spPr>
          <a:xfrm>
            <a:off x="4213860" y="1766530"/>
            <a:ext cx="6096000" cy="4524315"/>
          </a:xfrm>
          <a:prstGeom prst="rect">
            <a:avLst/>
          </a:prstGeom>
        </p:spPr>
        <p:txBody>
          <a:bodyPr>
            <a:spAutoFit/>
          </a:bodyPr>
          <a:lstStyle/>
          <a:p>
            <a:pPr fontAlgn="base">
              <a:buFont typeface="Arial" panose="020B0604020202020204" pitchFamily="34" charset="0"/>
              <a:buChar char="•"/>
            </a:pPr>
            <a:r>
              <a:rPr lang="zh-CN" altLang="en-US" sz="3200" dirty="0">
                <a:solidFill>
                  <a:srgbClr val="000000"/>
                </a:solidFill>
                <a:latin typeface="DFKai-SB" panose="03000509000000000000" pitchFamily="65" charset="-120"/>
                <a:ea typeface="DFKai-SB" panose="03000509000000000000" pitchFamily="65" charset="-120"/>
              </a:rPr>
              <a:t>他是一个有胖脸的人</a:t>
            </a:r>
          </a:p>
          <a:p>
            <a:pPr fontAlgn="base">
              <a:buFont typeface="Arial" panose="020B0604020202020204" pitchFamily="34" charset="0"/>
              <a:buChar char="•"/>
            </a:pPr>
            <a:r>
              <a:rPr lang="zh-CN" altLang="en-US" sz="3200" dirty="0">
                <a:solidFill>
                  <a:srgbClr val="000000"/>
                </a:solidFill>
                <a:latin typeface="DFKai-SB" panose="03000509000000000000" pitchFamily="65" charset="-120"/>
                <a:ea typeface="DFKai-SB" panose="03000509000000000000" pitchFamily="65" charset="-120"/>
              </a:rPr>
              <a:t>他是一个有蓝眼睛的人</a:t>
            </a:r>
          </a:p>
          <a:p>
            <a:pPr fontAlgn="base">
              <a:buFont typeface="Arial" panose="020B0604020202020204" pitchFamily="34" charset="0"/>
              <a:buChar char="•"/>
            </a:pPr>
            <a:r>
              <a:rPr lang="zh-CN" altLang="en-US" sz="3200" dirty="0">
                <a:solidFill>
                  <a:srgbClr val="000000"/>
                </a:solidFill>
                <a:latin typeface="DFKai-SB" panose="03000509000000000000" pitchFamily="65" charset="-120"/>
                <a:ea typeface="DFKai-SB" panose="03000509000000000000" pitchFamily="65" charset="-120"/>
              </a:rPr>
              <a:t>他是一个有大眼睛的人</a:t>
            </a:r>
          </a:p>
          <a:p>
            <a:pPr fontAlgn="base">
              <a:buFont typeface="Arial" panose="020B0604020202020204" pitchFamily="34" charset="0"/>
              <a:buChar char="•"/>
            </a:pPr>
            <a:r>
              <a:rPr lang="zh-CN" altLang="en-US" sz="3200" dirty="0">
                <a:solidFill>
                  <a:srgbClr val="000000"/>
                </a:solidFill>
                <a:latin typeface="DFKai-SB" panose="03000509000000000000" pitchFamily="65" charset="-120"/>
                <a:ea typeface="DFKai-SB" panose="03000509000000000000" pitchFamily="65" charset="-120"/>
              </a:rPr>
              <a:t>他是一个有高鼻子的人</a:t>
            </a:r>
          </a:p>
          <a:p>
            <a:pPr fontAlgn="base">
              <a:buFont typeface="Arial" panose="020B0604020202020204" pitchFamily="34" charset="0"/>
              <a:buChar char="•"/>
            </a:pPr>
            <a:r>
              <a:rPr lang="zh-CN" altLang="en-US" sz="3200" dirty="0">
                <a:solidFill>
                  <a:srgbClr val="000000"/>
                </a:solidFill>
                <a:latin typeface="DFKai-SB" panose="03000509000000000000" pitchFamily="65" charset="-120"/>
                <a:ea typeface="DFKai-SB" panose="03000509000000000000" pitchFamily="65" charset="-120"/>
              </a:rPr>
              <a:t>他是一个喜欢打篮球的人</a:t>
            </a:r>
          </a:p>
          <a:p>
            <a:pPr fontAlgn="base">
              <a:buFont typeface="Arial" panose="020B0604020202020204" pitchFamily="34" charset="0"/>
              <a:buChar char="•"/>
            </a:pPr>
            <a:r>
              <a:rPr lang="zh-CN" altLang="en-US" sz="3200" dirty="0">
                <a:solidFill>
                  <a:srgbClr val="000000"/>
                </a:solidFill>
                <a:latin typeface="DFKai-SB" panose="03000509000000000000" pitchFamily="65" charset="-120"/>
                <a:ea typeface="DFKai-SB" panose="03000509000000000000" pitchFamily="65" charset="-120"/>
              </a:rPr>
              <a:t>他是一个喜欢跳舞的人</a:t>
            </a:r>
          </a:p>
          <a:p>
            <a:pPr fontAlgn="base">
              <a:buFont typeface="Arial" panose="020B0604020202020204" pitchFamily="34" charset="0"/>
              <a:buChar char="•"/>
            </a:pPr>
            <a:r>
              <a:rPr lang="zh-CN" altLang="en-US" sz="3200" dirty="0">
                <a:solidFill>
                  <a:srgbClr val="000000"/>
                </a:solidFill>
                <a:latin typeface="DFKai-SB" panose="03000509000000000000" pitchFamily="65" charset="-120"/>
                <a:ea typeface="DFKai-SB" panose="03000509000000000000" pitchFamily="65" charset="-120"/>
              </a:rPr>
              <a:t>他是一个喜欢唱歌的人</a:t>
            </a:r>
          </a:p>
          <a:p>
            <a:pPr fontAlgn="base">
              <a:buFont typeface="Arial" panose="020B0604020202020204" pitchFamily="34" charset="0"/>
              <a:buChar char="•"/>
            </a:pPr>
            <a:r>
              <a:rPr lang="zh-CN" altLang="en-US" sz="3200" dirty="0">
                <a:solidFill>
                  <a:srgbClr val="000000"/>
                </a:solidFill>
                <a:latin typeface="DFKai-SB" panose="03000509000000000000" pitchFamily="65" charset="-120"/>
                <a:ea typeface="DFKai-SB" panose="03000509000000000000" pitchFamily="65" charset="-120"/>
              </a:rPr>
              <a:t>他是一个喜欢看电视的人</a:t>
            </a:r>
          </a:p>
          <a:p>
            <a:pPr fontAlgn="base">
              <a:buFont typeface="Arial" panose="020B0604020202020204" pitchFamily="34" charset="0"/>
              <a:buChar char="•"/>
            </a:pPr>
            <a:r>
              <a:rPr lang="zh-CN" altLang="en-US" sz="3200" dirty="0">
                <a:solidFill>
                  <a:srgbClr val="000000"/>
                </a:solidFill>
                <a:latin typeface="DFKai-SB" panose="03000509000000000000" pitchFamily="65" charset="-120"/>
                <a:ea typeface="DFKai-SB" panose="03000509000000000000" pitchFamily="65" charset="-120"/>
              </a:rPr>
              <a:t>他是一个喜欢吃东西的人</a:t>
            </a:r>
          </a:p>
        </p:txBody>
      </p:sp>
      <p:sp>
        <p:nvSpPr>
          <p:cNvPr id="15" name="TextBox 14"/>
          <p:cNvSpPr txBox="1"/>
          <p:nvPr/>
        </p:nvSpPr>
        <p:spPr>
          <a:xfrm>
            <a:off x="3800475" y="3672285"/>
            <a:ext cx="567690" cy="584775"/>
          </a:xfrm>
          <a:prstGeom prst="rect">
            <a:avLst/>
          </a:prstGeom>
          <a:noFill/>
        </p:spPr>
        <p:txBody>
          <a:bodyPr wrap="square" rtlCol="0">
            <a:spAutoFit/>
          </a:bodyPr>
          <a:lstStyle/>
          <a:p>
            <a:r>
              <a:rPr lang="en-US" sz="3200" dirty="0" smtClean="0"/>
              <a:t>v</a:t>
            </a:r>
            <a:endParaRPr lang="en-US" sz="3200" dirty="0"/>
          </a:p>
        </p:txBody>
      </p:sp>
      <p:sp>
        <p:nvSpPr>
          <p:cNvPr id="16" name="TextBox 15"/>
          <p:cNvSpPr txBox="1"/>
          <p:nvPr/>
        </p:nvSpPr>
        <p:spPr>
          <a:xfrm>
            <a:off x="3779520" y="4180890"/>
            <a:ext cx="567690" cy="584775"/>
          </a:xfrm>
          <a:prstGeom prst="rect">
            <a:avLst/>
          </a:prstGeom>
          <a:noFill/>
        </p:spPr>
        <p:txBody>
          <a:bodyPr wrap="square" rtlCol="0">
            <a:spAutoFit/>
          </a:bodyPr>
          <a:lstStyle/>
          <a:p>
            <a:r>
              <a:rPr lang="en-US" sz="3200" dirty="0" smtClean="0"/>
              <a:t>v</a:t>
            </a:r>
            <a:endParaRPr lang="en-US" sz="3200" dirty="0"/>
          </a:p>
        </p:txBody>
      </p:sp>
      <p:sp>
        <p:nvSpPr>
          <p:cNvPr id="17" name="TextBox 16"/>
          <p:cNvSpPr txBox="1"/>
          <p:nvPr/>
        </p:nvSpPr>
        <p:spPr>
          <a:xfrm>
            <a:off x="3779520" y="4639183"/>
            <a:ext cx="567690" cy="584775"/>
          </a:xfrm>
          <a:prstGeom prst="rect">
            <a:avLst/>
          </a:prstGeom>
          <a:noFill/>
        </p:spPr>
        <p:txBody>
          <a:bodyPr wrap="square" rtlCol="0">
            <a:spAutoFit/>
          </a:bodyPr>
          <a:lstStyle/>
          <a:p>
            <a:r>
              <a:rPr lang="en-US" sz="3200" dirty="0" smtClean="0"/>
              <a:t>v</a:t>
            </a:r>
            <a:endParaRPr lang="en-US" sz="3200" dirty="0"/>
          </a:p>
        </p:txBody>
      </p:sp>
      <p:sp>
        <p:nvSpPr>
          <p:cNvPr id="18" name="TextBox 17"/>
          <p:cNvSpPr txBox="1"/>
          <p:nvPr/>
        </p:nvSpPr>
        <p:spPr>
          <a:xfrm>
            <a:off x="3796665" y="5682251"/>
            <a:ext cx="567690" cy="584775"/>
          </a:xfrm>
          <a:prstGeom prst="rect">
            <a:avLst/>
          </a:prstGeom>
          <a:noFill/>
        </p:spPr>
        <p:txBody>
          <a:bodyPr wrap="square" rtlCol="0">
            <a:spAutoFit/>
          </a:bodyPr>
          <a:lstStyle/>
          <a:p>
            <a:r>
              <a:rPr lang="en-US" sz="3200" dirty="0" smtClean="0"/>
              <a:t>v</a:t>
            </a:r>
            <a:endParaRPr lang="en-US" sz="3200" dirty="0"/>
          </a:p>
        </p:txBody>
      </p:sp>
    </p:spTree>
    <p:extLst>
      <p:ext uri="{BB962C8B-B14F-4D97-AF65-F5344CB8AC3E}">
        <p14:creationId xmlns:p14="http://schemas.microsoft.com/office/powerpoint/2010/main" val="352369435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
  <TotalTime>724</TotalTime>
  <Words>584</Words>
  <Application>Microsoft Macintosh PowerPoint</Application>
  <PresentationFormat>Custom</PresentationFormat>
  <Paragraphs>157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Retrospect</vt:lpstr>
      <vt:lpstr>Jigsaw Reading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Jigsaw Reading</dc:title>
  <dc:creator>Grace Wang</dc:creator>
  <cp:lastModifiedBy>Meng Yeh</cp:lastModifiedBy>
  <cp:revision>50</cp:revision>
  <dcterms:created xsi:type="dcterms:W3CDTF">2014-07-26T17:43:02Z</dcterms:created>
  <dcterms:modified xsi:type="dcterms:W3CDTF">2014-12-06T02:26:13Z</dcterms:modified>
</cp:coreProperties>
</file>